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21"/>
  </p:notesMasterIdLst>
  <p:sldIdLst>
    <p:sldId id="322" r:id="rId3"/>
    <p:sldId id="405" r:id="rId4"/>
    <p:sldId id="450" r:id="rId5"/>
    <p:sldId id="393" r:id="rId6"/>
    <p:sldId id="394" r:id="rId7"/>
    <p:sldId id="389" r:id="rId8"/>
    <p:sldId id="390" r:id="rId9"/>
    <p:sldId id="335" r:id="rId10"/>
    <p:sldId id="357" r:id="rId11"/>
    <p:sldId id="395" r:id="rId12"/>
    <p:sldId id="396" r:id="rId13"/>
    <p:sldId id="397" r:id="rId14"/>
    <p:sldId id="398" r:id="rId15"/>
    <p:sldId id="399" r:id="rId16"/>
    <p:sldId id="392" r:id="rId17"/>
    <p:sldId id="401" r:id="rId18"/>
    <p:sldId id="402" r:id="rId19"/>
    <p:sldId id="403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0" autoAdjust="0"/>
    <p:restoredTop sz="96928"/>
  </p:normalViewPr>
  <p:slideViewPr>
    <p:cSldViewPr snapToGrid="0" snapToObjects="1" showGuides="1">
      <p:cViewPr varScale="1">
        <p:scale>
          <a:sx n="127" d="100"/>
          <a:sy n="127" d="100"/>
        </p:scale>
        <p:origin x="19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8/16/20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6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5.tif"/><Relationship Id="rId4" Type="http://schemas.openxmlformats.org/officeDocument/2006/relationships/image" Target="../media/image11.png"/><Relationship Id="rId9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esilientdb.com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svg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9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7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sv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svg"/><Relationship Id="rId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view of a city&#10;&#10;Description automatically generated">
            <a:extLst>
              <a:ext uri="{FF2B5EF4-FFF2-40B4-BE49-F238E27FC236}">
                <a16:creationId xmlns:a16="http://schemas.microsoft.com/office/drawing/2014/main" id="{6841D984-3FA2-A54F-92E3-71D68B224B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04132"/>
            <a:ext cx="12192000" cy="1200329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 Global Scale Resilient </a:t>
            </a:r>
            <a:b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Fabric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75" y="3996688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81" y="2338520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2948363" y="3996688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6177411" y="3990525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4" y="4044191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19705" y="4634489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518" y="2333022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155" y="2338520"/>
            <a:ext cx="1627100" cy="1627100"/>
          </a:xfrm>
          <a:prstGeom prst="rect">
            <a:avLst/>
          </a:prstGeom>
        </p:spPr>
      </p:pic>
      <p:pic>
        <p:nvPicPr>
          <p:cNvPr id="18" name="Picture 1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F47B4CD-1AED-0544-BB1D-4B8FAC182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110" y="5757602"/>
            <a:ext cx="2364824" cy="1066009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653576-F20B-FA4D-A59D-67887A255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773" y="5787075"/>
            <a:ext cx="2415913" cy="9732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0026FA-1B7A-3848-8DEF-CB0542A78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433" y="5978118"/>
            <a:ext cx="2432938" cy="624975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79FF541-A4A4-874C-B2FC-0CCE8D213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8670" y="2224804"/>
            <a:ext cx="1410120" cy="1880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3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655642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15562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375482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295722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13318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20772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26939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30374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490030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14605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545808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560822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493814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08353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490030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395837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06035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14660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35917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27449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14660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29024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24623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398280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256789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891975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55078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178943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41300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6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792051" y="2012544"/>
            <a:ext cx="10515600" cy="24620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orders requests deterministically.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For </a:t>
            </a:r>
            <a:r>
              <a:rPr lang="en-US" sz="2400" dirty="0" err="1">
                <a:latin typeface="Palatino Linotype" panose="02040502050505030304" pitchFamily="18" charset="0"/>
              </a:rPr>
              <a:t>i</a:t>
            </a:r>
            <a:r>
              <a:rPr lang="en-US" sz="2400" dirty="0">
                <a:latin typeface="Palatino Linotype" panose="02040502050505030304" pitchFamily="18" charset="0"/>
              </a:rPr>
              <a:t> &lt; j, requests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i</a:t>
            </a:r>
            <a:r>
              <a:rPr lang="en-US" sz="2400" dirty="0">
                <a:latin typeface="Palatino Linotype" panose="02040502050505030304" pitchFamily="18" charset="0"/>
              </a:rPr>
              <a:t> are executed before requests of cluster </a:t>
            </a:r>
            <a:r>
              <a:rPr lang="en-US" sz="2400" dirty="0" err="1">
                <a:latin typeface="Palatino Linotype" panose="02040502050505030304" pitchFamily="18" charset="0"/>
              </a:rPr>
              <a:t>C</a:t>
            </a:r>
            <a:r>
              <a:rPr lang="en-US" sz="2400" baseline="-25000" dirty="0" err="1">
                <a:latin typeface="Palatino Linotype" panose="02040502050505030304" pitchFamily="18" charset="0"/>
              </a:rPr>
              <a:t>j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For example: requests of C</a:t>
            </a:r>
            <a:r>
              <a:rPr lang="en-US" sz="2400" baseline="-25000" dirty="0">
                <a:latin typeface="Palatino Linotype" panose="02040502050505030304" pitchFamily="18" charset="0"/>
              </a:rPr>
              <a:t>1</a:t>
            </a:r>
            <a:r>
              <a:rPr lang="en-US" sz="2400" dirty="0">
                <a:latin typeface="Palatino Linotype" panose="02040502050505030304" pitchFamily="18" charset="0"/>
              </a:rPr>
              <a:t> are executed before C</a:t>
            </a:r>
            <a:r>
              <a:rPr lang="en-US" sz="2400" baseline="-25000" dirty="0">
                <a:latin typeface="Palatino Linotype" panose="02040502050505030304" pitchFamily="18" charset="0"/>
              </a:rPr>
              <a:t>2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7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84EC33F-6561-104B-B45F-786382B08BBB}"/>
              </a:ext>
            </a:extLst>
          </p:cNvPr>
          <p:cNvSpPr txBox="1">
            <a:spLocks/>
          </p:cNvSpPr>
          <p:nvPr/>
        </p:nvSpPr>
        <p:spPr bwMode="auto">
          <a:xfrm>
            <a:off x="0" y="6552754"/>
            <a:ext cx="4956922" cy="2862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 is open-sourced at </a:t>
            </a:r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  <a:hlinkClick r:id="rId2"/>
              </a:rPr>
              <a:t>https://resilientdb.com/</a:t>
            </a:r>
            <a:endParaRPr lang="en-US" sz="1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12895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</a:t>
            </a:r>
            <a:r>
              <a:rPr lang="en-US" sz="2200" dirty="0" err="1">
                <a:latin typeface="Palatino Linotype" panose="02040502050505030304" pitchFamily="18" charset="0"/>
              </a:rPr>
              <a:t>GeoBFT</a:t>
            </a:r>
            <a:r>
              <a:rPr lang="en-US" sz="2200" dirty="0">
                <a:latin typeface="Palatino Linotype" panose="02040502050505030304" pitchFamily="18" charset="0"/>
              </a:rPr>
              <a:t>, each replica executes z requests, each belonging to a different cluster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exchanged certificates.</a:t>
            </a:r>
          </a:p>
        </p:txBody>
      </p:sp>
    </p:spTree>
    <p:extLst>
      <p:ext uri="{BB962C8B-B14F-4D97-AF65-F5344CB8AC3E}">
        <p14:creationId xmlns:p14="http://schemas.microsoft.com/office/powerpoint/2010/main" val="338571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Evaluation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565386"/>
            <a:ext cx="12192000" cy="43412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Google cloud used for deploying replicas and clients.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Each replica used 8-core Intel Skylake CPUs and had access to 16 GB memory.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Total 160K clients deployed on eight 4-core machines.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Workload provided by Yahoo Cloud Serving Benchmark (YCSB).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Replicas deployed across six different regions: Oregon, Iowa, Montreal, Belgium, Taiwan and Sydney.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Primaries for centralized protocol placed at Oregon (highest bandwidth).</a:t>
            </a:r>
          </a:p>
        </p:txBody>
      </p:sp>
    </p:spTree>
    <p:extLst>
      <p:ext uri="{BB962C8B-B14F-4D97-AF65-F5344CB8AC3E}">
        <p14:creationId xmlns:p14="http://schemas.microsoft.com/office/powerpoint/2010/main" val="190061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301EDEF-9ACA-4D46-A08D-96B0EF4E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05" y="155963"/>
            <a:ext cx="5373796" cy="51114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32603" y="2095656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5233769" y="6311900"/>
            <a:ext cx="2279620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Total replicas = 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BDB9A-BA1F-1B40-80F2-A1FB96EB3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713" y="5509134"/>
            <a:ext cx="7800304" cy="4369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C3993F-90FA-E749-A6C4-413BBA26909E}"/>
              </a:ext>
            </a:extLst>
          </p:cNvPr>
          <p:cNvGrpSpPr/>
          <p:nvPr/>
        </p:nvGrpSpPr>
        <p:grpSpPr>
          <a:xfrm>
            <a:off x="8229218" y="676825"/>
            <a:ext cx="1657144" cy="1275008"/>
            <a:chOff x="8246709" y="746975"/>
            <a:chExt cx="1657144" cy="127500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AC6CCE-BD59-3547-BEC7-E505833E0942}"/>
                </a:ext>
              </a:extLst>
            </p:cNvPr>
            <p:cNvSpPr/>
            <p:nvPr/>
          </p:nvSpPr>
          <p:spPr>
            <a:xfrm>
              <a:off x="8246709" y="746975"/>
              <a:ext cx="345469" cy="1275008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81D3C6-5A7E-EA44-92B4-6D7B670C5DB3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38" y="1397041"/>
              <a:ext cx="5399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7CA0B8EC-E000-B742-91D3-84DADAF696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95259" y="1033617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1.3x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58E8AF-1456-6844-8196-1C1495114475}"/>
              </a:ext>
            </a:extLst>
          </p:cNvPr>
          <p:cNvGrpSpPr/>
          <p:nvPr/>
        </p:nvGrpSpPr>
        <p:grpSpPr>
          <a:xfrm>
            <a:off x="8171614" y="726968"/>
            <a:ext cx="1985947" cy="2809741"/>
            <a:chOff x="8171614" y="726968"/>
            <a:chExt cx="1985947" cy="28097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558D2F-229A-094C-8049-8F852C77B1E0}"/>
                </a:ext>
              </a:extLst>
            </p:cNvPr>
            <p:cNvSpPr/>
            <p:nvPr/>
          </p:nvSpPr>
          <p:spPr>
            <a:xfrm>
              <a:off x="8171614" y="7269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BBEB3E-879C-7E47-817A-D7947852751F}"/>
                </a:ext>
              </a:extLst>
            </p:cNvPr>
            <p:cNvSpPr/>
            <p:nvPr/>
          </p:nvSpPr>
          <p:spPr>
            <a:xfrm>
              <a:off x="8238010" y="3040184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0CA7C3-074B-B54D-BABB-84BC29E69230}"/>
                </a:ext>
              </a:extLst>
            </p:cNvPr>
            <p:cNvCxnSpPr>
              <a:cxnSpLocks/>
            </p:cNvCxnSpPr>
            <p:nvPr/>
          </p:nvCxnSpPr>
          <p:spPr>
            <a:xfrm>
              <a:off x="8542422" y="975230"/>
              <a:ext cx="846277" cy="1120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3FC770-A63F-DF44-82E6-AA12FA9D31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3479" y="2202287"/>
              <a:ext cx="805220" cy="10980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B7C36FA-28C6-8549-B31F-7725981BD5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348967" y="1786593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3.1x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3685406" y="6326031"/>
            <a:ext cx="4332955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4 clusters and 7 replicas per cluster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666B5-DCB1-AF4A-9BF9-48F135742B3A}"/>
              </a:ext>
            </a:extLst>
          </p:cNvPr>
          <p:cNvSpPr txBox="1">
            <a:spLocks/>
          </p:cNvSpPr>
          <p:nvPr/>
        </p:nvSpPr>
        <p:spPr bwMode="auto">
          <a:xfrm>
            <a:off x="32603" y="2095656"/>
            <a:ext cx="3123144" cy="7829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Batching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A8925-4EDB-3643-AD86-706789ED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544" y="5451660"/>
            <a:ext cx="7800304" cy="436959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E6D4CAD1-F9BE-6E42-9171-C5739D9A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680" y="72343"/>
            <a:ext cx="5502408" cy="5148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EEECEF-E444-B640-A9FC-16DDD446712D}"/>
              </a:ext>
            </a:extLst>
          </p:cNvPr>
          <p:cNvGrpSpPr/>
          <p:nvPr/>
        </p:nvGrpSpPr>
        <p:grpSpPr>
          <a:xfrm>
            <a:off x="8003045" y="711458"/>
            <a:ext cx="1657144" cy="1275008"/>
            <a:chOff x="8246709" y="746975"/>
            <a:chExt cx="1657144" cy="12750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C24EC1D-3DF5-9E49-96A2-97AEA3802AF5}"/>
                </a:ext>
              </a:extLst>
            </p:cNvPr>
            <p:cNvSpPr/>
            <p:nvPr/>
          </p:nvSpPr>
          <p:spPr>
            <a:xfrm>
              <a:off x="8246709" y="746975"/>
              <a:ext cx="345469" cy="1275008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DBEC8D9-2D65-B249-8F0A-C77C644F8BE7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38" y="1397041"/>
              <a:ext cx="5399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5EE15FBE-89C4-9641-B174-2CFF8CD9CC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95259" y="1033617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1.6x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1DF1FF-F396-F841-9F94-347A4138F3A9}"/>
              </a:ext>
            </a:extLst>
          </p:cNvPr>
          <p:cNvGrpSpPr/>
          <p:nvPr/>
        </p:nvGrpSpPr>
        <p:grpSpPr>
          <a:xfrm>
            <a:off x="7988165" y="662573"/>
            <a:ext cx="1985947" cy="3170351"/>
            <a:chOff x="7988165" y="662573"/>
            <a:chExt cx="1985947" cy="317035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D7E175-9614-C144-854F-F8B92B5A61EA}"/>
                </a:ext>
              </a:extLst>
            </p:cNvPr>
            <p:cNvSpPr/>
            <p:nvPr/>
          </p:nvSpPr>
          <p:spPr>
            <a:xfrm>
              <a:off x="7988165" y="662573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E71C9C-2472-C54F-8F24-4A3593F9F11A}"/>
                </a:ext>
              </a:extLst>
            </p:cNvPr>
            <p:cNvSpPr/>
            <p:nvPr/>
          </p:nvSpPr>
          <p:spPr>
            <a:xfrm>
              <a:off x="8015924" y="3336399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07C9A5-E029-F249-BE37-7D1D9DEFEEA4}"/>
                </a:ext>
              </a:extLst>
            </p:cNvPr>
            <p:cNvCxnSpPr>
              <a:cxnSpLocks/>
            </p:cNvCxnSpPr>
            <p:nvPr/>
          </p:nvCxnSpPr>
          <p:spPr>
            <a:xfrm>
              <a:off x="8358973" y="910835"/>
              <a:ext cx="846277" cy="1120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E8900B-8882-4644-9BD5-EB152BAE6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0030" y="2262517"/>
              <a:ext cx="805220" cy="1266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497C490E-3E85-1442-B330-7C203E7FCE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65518" y="1799472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6x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7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 and Final Remarks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461456"/>
            <a:ext cx="12192000" cy="44266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For achieving faster local replication, </a:t>
            </a: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can employ other efficient BFT protocols, such as PoE.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Modern cryptographic techniques such as Threshold signatures can be used in place of sending n-f Commit messages.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If a cluster does not have a request, it can send “no-op” messages.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optimizes consensus by reducing global communication costs.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Parallel local replication helps to increase system throughput.</a:t>
            </a:r>
          </a:p>
        </p:txBody>
      </p:sp>
    </p:spTree>
    <p:extLst>
      <p:ext uri="{BB962C8B-B14F-4D97-AF65-F5344CB8AC3E}">
        <p14:creationId xmlns:p14="http://schemas.microsoft.com/office/powerpoint/2010/main" val="1430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References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13881" y="1414622"/>
            <a:ext cx="12078119" cy="41574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S. Gupta, S. </a:t>
            </a:r>
            <a:r>
              <a:rPr lang="en-US" sz="1200" dirty="0" err="1">
                <a:latin typeface="Palatino Linotype" panose="02040502050505030304" pitchFamily="18" charset="0"/>
              </a:rPr>
              <a:t>Rahnama</a:t>
            </a:r>
            <a:r>
              <a:rPr lang="en-US" sz="1200" dirty="0">
                <a:latin typeface="Palatino Linotype" panose="02040502050505030304" pitchFamily="18" charset="0"/>
              </a:rPr>
              <a:t>, J. </a:t>
            </a:r>
            <a:r>
              <a:rPr lang="en-US" sz="1200" dirty="0" err="1">
                <a:latin typeface="Palatino Linotype" panose="02040502050505030304" pitchFamily="18" charset="0"/>
              </a:rPr>
              <a:t>Hellings</a:t>
            </a:r>
            <a:r>
              <a:rPr lang="en-US" sz="1200" dirty="0">
                <a:latin typeface="Palatino Linotype" panose="02040502050505030304" pitchFamily="18" charset="0"/>
              </a:rPr>
              <a:t>, and M. </a:t>
            </a:r>
            <a:r>
              <a:rPr lang="en-US" sz="1200" dirty="0" err="1">
                <a:latin typeface="Palatino Linotype" panose="02040502050505030304" pitchFamily="18" charset="0"/>
              </a:rPr>
              <a:t>Sadoghi</a:t>
            </a:r>
            <a:r>
              <a:rPr lang="en-US" sz="1200" dirty="0">
                <a:latin typeface="Palatino Linotype" panose="02040502050505030304" pitchFamily="18" charset="0"/>
              </a:rPr>
              <a:t>. </a:t>
            </a:r>
            <a:r>
              <a:rPr lang="en-US" sz="1200" dirty="0" err="1">
                <a:latin typeface="Palatino Linotype" panose="02040502050505030304" pitchFamily="18" charset="0"/>
              </a:rPr>
              <a:t>ResilientDB</a:t>
            </a:r>
            <a:r>
              <a:rPr lang="en-US" sz="1200" dirty="0">
                <a:latin typeface="Palatino Linotype" panose="02040502050505030304" pitchFamily="18" charset="0"/>
              </a:rPr>
              <a:t>: Global Scale Resilient Blockchain Fabric. Proc. VLDB Endow., 13(6):868–883, Feb. 2020.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Miguel Castro and Barbara </a:t>
            </a:r>
            <a:r>
              <a:rPr lang="en-US" sz="1200" dirty="0" err="1">
                <a:latin typeface="Palatino Linotype" panose="02040502050505030304" pitchFamily="18" charset="0"/>
              </a:rPr>
              <a:t>Liskov</a:t>
            </a:r>
            <a:r>
              <a:rPr lang="en-US" sz="1200" dirty="0">
                <a:latin typeface="Palatino Linotype" panose="02040502050505030304" pitchFamily="18" charset="0"/>
              </a:rPr>
              <a:t>. Practical byzantine fault tolerance. In Proceedings of the Third Symposium on Operating Systems Design and Implementation, pages 173–186. USENIX Association, 1999.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Miguel Castro and Barbara </a:t>
            </a:r>
            <a:r>
              <a:rPr lang="en-US" sz="1200" dirty="0" err="1">
                <a:latin typeface="Palatino Linotype" panose="02040502050505030304" pitchFamily="18" charset="0"/>
              </a:rPr>
              <a:t>Liskov</a:t>
            </a:r>
            <a:r>
              <a:rPr lang="en-US" sz="1200" dirty="0">
                <a:latin typeface="Palatino Linotype" panose="02040502050505030304" pitchFamily="18" charset="0"/>
              </a:rPr>
              <a:t>. Practical byzantine fault tolerance and proactive recovery. ACM Transactions on Computer Systems, 20(4):398–461, 2002. doi:10.1145/571637.571640.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M. Yin, D. </a:t>
            </a:r>
            <a:r>
              <a:rPr lang="en-US" sz="1200" dirty="0" err="1">
                <a:latin typeface="Palatino Linotype" panose="02040502050505030304" pitchFamily="18" charset="0"/>
              </a:rPr>
              <a:t>Malkhi</a:t>
            </a:r>
            <a:r>
              <a:rPr lang="en-US" sz="1200" dirty="0">
                <a:latin typeface="Palatino Linotype" panose="02040502050505030304" pitchFamily="18" charset="0"/>
              </a:rPr>
              <a:t>, M. K. Reiter, G. G. </a:t>
            </a:r>
            <a:r>
              <a:rPr lang="en-US" sz="1200" dirty="0" err="1">
                <a:latin typeface="Palatino Linotype" panose="02040502050505030304" pitchFamily="18" charset="0"/>
              </a:rPr>
              <a:t>Gueta</a:t>
            </a:r>
            <a:r>
              <a:rPr lang="en-US" sz="1200" dirty="0">
                <a:latin typeface="Palatino Linotype" panose="02040502050505030304" pitchFamily="18" charset="0"/>
              </a:rPr>
              <a:t>, and I. Abraham. </a:t>
            </a:r>
            <a:r>
              <a:rPr lang="en-US" sz="1200" dirty="0" err="1">
                <a:latin typeface="Palatino Linotype" panose="02040502050505030304" pitchFamily="18" charset="0"/>
              </a:rPr>
              <a:t>HotStuff</a:t>
            </a:r>
            <a:r>
              <a:rPr lang="en-US" sz="1200" dirty="0">
                <a:latin typeface="Palatino Linotype" panose="02040502050505030304" pitchFamily="18" charset="0"/>
              </a:rPr>
              <a:t>: BFT consensus with linearity and responsiveness. In Proceedings of the 2019 ACM Symposium on Principles of Distributed Computing, PODC, pages 347–356. ACM, 2019.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R. </a:t>
            </a:r>
            <a:r>
              <a:rPr lang="en-US" sz="1200" dirty="0" err="1">
                <a:latin typeface="Palatino Linotype" panose="02040502050505030304" pitchFamily="18" charset="0"/>
              </a:rPr>
              <a:t>Kotla</a:t>
            </a:r>
            <a:r>
              <a:rPr lang="en-US" sz="1200" dirty="0">
                <a:latin typeface="Palatino Linotype" panose="02040502050505030304" pitchFamily="18" charset="0"/>
              </a:rPr>
              <a:t>, L. </a:t>
            </a:r>
            <a:r>
              <a:rPr lang="en-US" sz="1200" dirty="0" err="1">
                <a:latin typeface="Palatino Linotype" panose="02040502050505030304" pitchFamily="18" charset="0"/>
              </a:rPr>
              <a:t>Alvisi</a:t>
            </a:r>
            <a:r>
              <a:rPr lang="en-US" sz="1200" dirty="0">
                <a:latin typeface="Palatino Linotype" panose="02040502050505030304" pitchFamily="18" charset="0"/>
              </a:rPr>
              <a:t>, M. Dahlin, A. Clement, and E. Wong. Zyzzyva: Speculative byzantine fault tolerance. In Proceedings of Twenty-first ACM SIGOPS Symposium on Operating Systems Principles, SOSP, pages 45–58. ACM, 2007.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 err="1">
                <a:latin typeface="Palatino Linotype" panose="02040502050505030304" pitchFamily="18" charset="0"/>
              </a:rPr>
              <a:t>Yair</a:t>
            </a:r>
            <a:r>
              <a:rPr lang="en-US" sz="1200" dirty="0">
                <a:latin typeface="Palatino Linotype" panose="02040502050505030304" pitchFamily="18" charset="0"/>
              </a:rPr>
              <a:t> Amir, </a:t>
            </a:r>
            <a:r>
              <a:rPr lang="en-US" sz="1200" dirty="0" err="1">
                <a:latin typeface="Palatino Linotype" panose="02040502050505030304" pitchFamily="18" charset="0"/>
              </a:rPr>
              <a:t>Claudiu</a:t>
            </a:r>
            <a:r>
              <a:rPr lang="en-US" sz="1200" dirty="0">
                <a:latin typeface="Palatino Linotype" panose="02040502050505030304" pitchFamily="18" charset="0"/>
              </a:rPr>
              <a:t> Danilov, Danny </a:t>
            </a:r>
            <a:r>
              <a:rPr lang="en-US" sz="1200" dirty="0" err="1">
                <a:latin typeface="Palatino Linotype" panose="02040502050505030304" pitchFamily="18" charset="0"/>
              </a:rPr>
              <a:t>Dolev</a:t>
            </a:r>
            <a:r>
              <a:rPr lang="en-US" sz="1200" dirty="0">
                <a:latin typeface="Palatino Linotype" panose="02040502050505030304" pitchFamily="18" charset="0"/>
              </a:rPr>
              <a:t>, Jonathan Kirsch, John Lane, Cristina Nita-</a:t>
            </a:r>
            <a:r>
              <a:rPr lang="en-US" sz="1200" dirty="0" err="1">
                <a:latin typeface="Palatino Linotype" panose="02040502050505030304" pitchFamily="18" charset="0"/>
              </a:rPr>
              <a:t>Rotaru</a:t>
            </a:r>
            <a:r>
              <a:rPr lang="en-US" sz="1200" dirty="0">
                <a:latin typeface="Palatino Linotype" panose="02040502050505030304" pitchFamily="18" charset="0"/>
              </a:rPr>
              <a:t>, Josh Olsen, and David </a:t>
            </a:r>
            <a:r>
              <a:rPr lang="en-US" sz="1200" dirty="0" err="1">
                <a:latin typeface="Palatino Linotype" panose="02040502050505030304" pitchFamily="18" charset="0"/>
              </a:rPr>
              <a:t>Zage</a:t>
            </a:r>
            <a:r>
              <a:rPr lang="en-US" sz="1200" dirty="0">
                <a:latin typeface="Palatino Linotype" panose="02040502050505030304" pitchFamily="18" charset="0"/>
              </a:rPr>
              <a:t>. Steward: Scaling byzantine fault-tolerant replication to wide area networks. IEEE Transactions on Dependable and Secure Computing, 7(1):80–93, 2010. doi:10.1109/TDSC.2008.53.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S. Gupta, J. </a:t>
            </a:r>
            <a:r>
              <a:rPr lang="en-US" sz="1200" dirty="0" err="1">
                <a:latin typeface="Palatino Linotype" panose="02040502050505030304" pitchFamily="18" charset="0"/>
              </a:rPr>
              <a:t>Hellings</a:t>
            </a:r>
            <a:r>
              <a:rPr lang="en-US" sz="1200" dirty="0">
                <a:latin typeface="Palatino Linotype" panose="02040502050505030304" pitchFamily="18" charset="0"/>
              </a:rPr>
              <a:t>, S. </a:t>
            </a:r>
            <a:r>
              <a:rPr lang="en-US" sz="1200" dirty="0" err="1">
                <a:latin typeface="Palatino Linotype" panose="02040502050505030304" pitchFamily="18" charset="0"/>
              </a:rPr>
              <a:t>Rahnama</a:t>
            </a:r>
            <a:r>
              <a:rPr lang="en-US" sz="1200" dirty="0">
                <a:latin typeface="Palatino Linotype" panose="02040502050505030304" pitchFamily="18" charset="0"/>
              </a:rPr>
              <a:t>, and M. </a:t>
            </a:r>
            <a:r>
              <a:rPr lang="en-US" sz="1200" dirty="0" err="1">
                <a:latin typeface="Palatino Linotype" panose="02040502050505030304" pitchFamily="18" charset="0"/>
              </a:rPr>
              <a:t>Sadoghi</a:t>
            </a:r>
            <a:r>
              <a:rPr lang="en-US" sz="1200" dirty="0">
                <a:latin typeface="Palatino Linotype" panose="02040502050505030304" pitchFamily="18" charset="0"/>
              </a:rPr>
              <a:t>, Proof-of-Execution: Reaching Consensus through Fault-Tolerant Speculation, </a:t>
            </a:r>
            <a:r>
              <a:rPr lang="en-US" sz="1200" dirty="0" err="1">
                <a:latin typeface="Palatino Linotype" panose="02040502050505030304" pitchFamily="18" charset="0"/>
              </a:rPr>
              <a:t>CoRR</a:t>
            </a:r>
            <a:r>
              <a:rPr lang="en-US" sz="1200" dirty="0">
                <a:latin typeface="Palatino Linotype" panose="02040502050505030304" pitchFamily="18" charset="0"/>
              </a:rPr>
              <a:t>, vol. abs/1911.00838, 2019.</a:t>
            </a:r>
          </a:p>
        </p:txBody>
      </p:sp>
    </p:spTree>
    <p:extLst>
      <p:ext uri="{BB962C8B-B14F-4D97-AF65-F5344CB8AC3E}">
        <p14:creationId xmlns:p14="http://schemas.microsoft.com/office/powerpoint/2010/main" val="807903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E98F3A-2FEF-9E41-9484-CA952D54BF59}"/>
              </a:ext>
            </a:extLst>
          </p:cNvPr>
          <p:cNvGrpSpPr/>
          <p:nvPr/>
        </p:nvGrpSpPr>
        <p:grpSpPr>
          <a:xfrm>
            <a:off x="5211775" y="1295230"/>
            <a:ext cx="2461543" cy="1383018"/>
            <a:chOff x="5211775" y="1295230"/>
            <a:chExt cx="2461543" cy="138301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ACDDBD-ADA5-8B43-9549-699A61CD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04634C0-5C55-3042-9C33-7C9E59F7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93E459B8-83EE-6E4A-8957-BAA18A0E3F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2004927" y="4242060"/>
            <a:ext cx="3555260" cy="170380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6693532" y="4278126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1463011" y="171343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8120957" y="1807198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14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90752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501856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72132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31610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84575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87239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87236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6016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72027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91218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35603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24991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590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8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284030" y="765382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Limitations of Existing Consensus Protocols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0AA9E474-E660-204B-84E9-99BFF76D1891}"/>
              </a:ext>
            </a:extLst>
          </p:cNvPr>
          <p:cNvSpPr txBox="1">
            <a:spLocks/>
          </p:cNvSpPr>
          <p:nvPr/>
        </p:nvSpPr>
        <p:spPr bwMode="auto">
          <a:xfrm>
            <a:off x="201361" y="5337313"/>
            <a:ext cx="11789277" cy="8309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Normal-case metrics for a system with z clusters, each with n replicas of which at most f , n &gt; 3f , are Byzantine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D1AC85-3C89-3845-92D7-6EE08B60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19" y="1737541"/>
            <a:ext cx="10355003" cy="3490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AC9CCB-1871-914D-8B6A-370DC2D972CF}"/>
              </a:ext>
            </a:extLst>
          </p:cNvPr>
          <p:cNvSpPr/>
          <p:nvPr/>
        </p:nvSpPr>
        <p:spPr>
          <a:xfrm>
            <a:off x="1092442" y="2592475"/>
            <a:ext cx="10355003" cy="71385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782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PBFT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GeoBFT Protocol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95837" y="557475"/>
            <a:ext cx="109728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Local Replication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86988"/>
            <a:ext cx="12192000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employs PBFT for local replication.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Tolerates up to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f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failure out of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3f+1 </a:t>
            </a:r>
            <a:r>
              <a:rPr lang="en-US" sz="2400" dirty="0">
                <a:latin typeface="Palatino Linotype" panose="02040502050505030304" pitchFamily="18" charset="0"/>
              </a:rPr>
              <a:t>replicas 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 phases of which two require quadratic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communication complexity.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Safety</a:t>
            </a:r>
            <a:r>
              <a:rPr lang="en-US" sz="2400" dirty="0">
                <a:latin typeface="Palatino Linotype" panose="02040502050505030304" pitchFamily="18" charset="0"/>
              </a:rPr>
              <a:t> is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always</a:t>
            </a:r>
            <a:r>
              <a:rPr lang="en-US" sz="2400" dirty="0">
                <a:latin typeface="Palatino Linotype" panose="02040502050505030304" pitchFamily="18" charset="0"/>
              </a:rPr>
              <a:t> guaranteed and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</a:rPr>
              <a:t> is guaranteed in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periods of partial synchrony.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View-Change</a:t>
            </a:r>
            <a:r>
              <a:rPr lang="en-US" sz="2400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protocol for replacing malicious primary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10267-75B5-5040-B223-144F51AB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Graphic 5" descr="Database">
            <a:extLst>
              <a:ext uri="{FF2B5EF4-FFF2-40B4-BE49-F238E27FC236}">
                <a16:creationId xmlns:a16="http://schemas.microsoft.com/office/drawing/2014/main" id="{4E4B1B32-40D0-5E47-8710-FE244D430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7070" y="1651087"/>
            <a:ext cx="1238026" cy="1642012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1E8C4A60-3182-C747-8D47-BCD927ABA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9866" y="1651087"/>
            <a:ext cx="1238026" cy="1642012"/>
          </a:xfrm>
          <a:prstGeom prst="rect">
            <a:avLst/>
          </a:prstGeom>
        </p:spPr>
      </p:pic>
      <p:sp>
        <p:nvSpPr>
          <p:cNvPr id="3" name="Circular Arrow 2">
            <a:extLst>
              <a:ext uri="{FF2B5EF4-FFF2-40B4-BE49-F238E27FC236}">
                <a16:creationId xmlns:a16="http://schemas.microsoft.com/office/drawing/2014/main" id="{2A5FB157-9A45-1B49-9CD3-9E4DCE2B101E}"/>
              </a:ext>
            </a:extLst>
          </p:cNvPr>
          <p:cNvSpPr/>
          <p:nvPr/>
        </p:nvSpPr>
        <p:spPr>
          <a:xfrm>
            <a:off x="9060853" y="1457968"/>
            <a:ext cx="1219934" cy="1014125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>
            <a:extLst>
              <a:ext uri="{FF2B5EF4-FFF2-40B4-BE49-F238E27FC236}">
                <a16:creationId xmlns:a16="http://schemas.microsoft.com/office/drawing/2014/main" id="{08E7F900-6B2E-E443-9913-A6F2D02EE198}"/>
              </a:ext>
            </a:extLst>
          </p:cNvPr>
          <p:cNvSpPr/>
          <p:nvPr/>
        </p:nvSpPr>
        <p:spPr>
          <a:xfrm rot="10800000">
            <a:off x="9141560" y="2550062"/>
            <a:ext cx="1219934" cy="1014125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uiExpand="1" build="p"/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Civil Execution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1874635" y="410991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1874635" y="346983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1874635" y="282975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1874635" y="474999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94544" y="201407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579078" y="327504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579078" y="388121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412365" y="448465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1874635" y="219457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678857" y="266888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114334" y="220759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3932817" y="283643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3932817" y="283643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932817" y="282975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104017" y="219457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3932817" y="220911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761617" y="220911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590417" y="219874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769436" y="282308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771933" y="283643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751301" y="4114540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761617" y="3469839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751301" y="3469839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761617" y="3476039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419217" y="21879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136269" y="221307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169318" y="4843379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273262" y="4838594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069431" y="4831270"/>
            <a:ext cx="1180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11048" y="2816896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613545" y="2830239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592913" y="4108348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603229" y="3463647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592913" y="3463647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603229" y="3469847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582597" y="283433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582597" y="283433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582597" y="282766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514212" y="476235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1949758" y="209903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1949758" y="271106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1949758" y="334625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1949758" y="400506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1949758" y="463322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65A8912-D48C-5349-8548-F02EB2FDF086}"/>
              </a:ext>
            </a:extLst>
          </p:cNvPr>
          <p:cNvSpPr/>
          <p:nvPr/>
        </p:nvSpPr>
        <p:spPr>
          <a:xfrm>
            <a:off x="9460148" y="2695758"/>
            <a:ext cx="2373947" cy="2194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Construct certificates that include T and n-f Commit messages.</a:t>
            </a:r>
          </a:p>
        </p:txBody>
      </p:sp>
    </p:spTree>
    <p:extLst>
      <p:ext uri="{BB962C8B-B14F-4D97-AF65-F5344CB8AC3E}">
        <p14:creationId xmlns:p14="http://schemas.microsoft.com/office/powerpoint/2010/main" val="42814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5" grpId="0"/>
      <p:bldP spid="5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5063</TotalTime>
  <Words>954</Words>
  <Application>Microsoft Macintosh PowerPoint</Application>
  <PresentationFormat>Widescreen</PresentationFormat>
  <Paragraphs>168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Palatino Linotype</vt:lpstr>
      <vt:lpstr>Proxima Nova</vt:lpstr>
      <vt:lpstr>Times New Roman</vt:lpstr>
      <vt:lpstr>Custom Design</vt:lpstr>
      <vt:lpstr>1_Office Theme</vt:lpstr>
      <vt:lpstr>ResilientDB: Global Scale Resilient  Blockchain Fabric</vt:lpstr>
      <vt:lpstr>Blockchain Applications</vt:lpstr>
      <vt:lpstr>At the core of any Blockchain application is a Byzantine Fault-Tolerant (BFT) consensus protocol.</vt:lpstr>
      <vt:lpstr>Challenges For Geo-Scale Blockchains</vt:lpstr>
      <vt:lpstr>Limitations of Existing Consensus Protocols</vt:lpstr>
      <vt:lpstr>GeoBFT Protocol</vt:lpstr>
      <vt:lpstr>PowerPoint Presentation</vt:lpstr>
      <vt:lpstr>Local Replication</vt:lpstr>
      <vt:lpstr>PBFT Civil Execution</vt:lpstr>
      <vt:lpstr>Inter-Cluster Sharing</vt:lpstr>
      <vt:lpstr>Ordering and Execution</vt:lpstr>
      <vt:lpstr>Implementation on ResilientDB</vt:lpstr>
      <vt:lpstr>Ledger (Blockchain) Management</vt:lpstr>
      <vt:lpstr>Evaluation on ResilientDB</vt:lpstr>
      <vt:lpstr>Scalability</vt:lpstr>
      <vt:lpstr>PowerPoint Presentation</vt:lpstr>
      <vt:lpstr>Conclusions and Final Remarks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590</cp:revision>
  <dcterms:created xsi:type="dcterms:W3CDTF">2018-08-17T23:07:33Z</dcterms:created>
  <dcterms:modified xsi:type="dcterms:W3CDTF">2020-08-17T00:26:26Z</dcterms:modified>
  <cp:category/>
</cp:coreProperties>
</file>