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62"/>
  </p:notesMasterIdLst>
  <p:sldIdLst>
    <p:sldId id="426" r:id="rId3"/>
    <p:sldId id="439" r:id="rId4"/>
    <p:sldId id="447" r:id="rId5"/>
    <p:sldId id="445" r:id="rId6"/>
    <p:sldId id="499" r:id="rId7"/>
    <p:sldId id="450" r:id="rId8"/>
    <p:sldId id="449" r:id="rId9"/>
    <p:sldId id="448" r:id="rId10"/>
    <p:sldId id="453" r:id="rId11"/>
    <p:sldId id="497" r:id="rId12"/>
    <p:sldId id="500" r:id="rId13"/>
    <p:sldId id="455" r:id="rId14"/>
    <p:sldId id="452" r:id="rId15"/>
    <p:sldId id="454" r:id="rId16"/>
    <p:sldId id="456" r:id="rId17"/>
    <p:sldId id="461" r:id="rId18"/>
    <p:sldId id="462" r:id="rId19"/>
    <p:sldId id="347" r:id="rId20"/>
    <p:sldId id="405" r:id="rId21"/>
    <p:sldId id="487" r:id="rId22"/>
    <p:sldId id="427" r:id="rId23"/>
    <p:sldId id="460" r:id="rId24"/>
    <p:sldId id="357" r:id="rId25"/>
    <p:sldId id="332" r:id="rId26"/>
    <p:sldId id="478" r:id="rId27"/>
    <p:sldId id="428" r:id="rId28"/>
    <p:sldId id="395" r:id="rId29"/>
    <p:sldId id="463" r:id="rId30"/>
    <p:sldId id="432" r:id="rId31"/>
    <p:sldId id="381" r:id="rId32"/>
    <p:sldId id="384" r:id="rId33"/>
    <p:sldId id="434" r:id="rId34"/>
    <p:sldId id="435" r:id="rId35"/>
    <p:sldId id="444" r:id="rId36"/>
    <p:sldId id="443" r:id="rId37"/>
    <p:sldId id="383" r:id="rId38"/>
    <p:sldId id="492" r:id="rId39"/>
    <p:sldId id="424" r:id="rId40"/>
    <p:sldId id="367" r:id="rId41"/>
    <p:sldId id="464" r:id="rId42"/>
    <p:sldId id="486" r:id="rId43"/>
    <p:sldId id="397" r:id="rId44"/>
    <p:sldId id="436" r:id="rId45"/>
    <p:sldId id="386" r:id="rId46"/>
    <p:sldId id="438" r:id="rId47"/>
    <p:sldId id="496" r:id="rId48"/>
    <p:sldId id="351" r:id="rId49"/>
    <p:sldId id="501" r:id="rId50"/>
    <p:sldId id="389" r:id="rId51"/>
    <p:sldId id="503" r:id="rId52"/>
    <p:sldId id="502" r:id="rId53"/>
    <p:sldId id="504" r:id="rId54"/>
    <p:sldId id="493" r:id="rId55"/>
    <p:sldId id="495" r:id="rId56"/>
    <p:sldId id="490" r:id="rId57"/>
    <p:sldId id="441" r:id="rId58"/>
    <p:sldId id="373" r:id="rId59"/>
    <p:sldId id="498" r:id="rId60"/>
    <p:sldId id="273" r:id="rId6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B00"/>
    <a:srgbClr val="FF85FF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25" autoAdjust="0"/>
    <p:restoredTop sz="96928"/>
  </p:normalViewPr>
  <p:slideViewPr>
    <p:cSldViewPr snapToGrid="0" snapToObjects="1" showGuides="1">
      <p:cViewPr varScale="1">
        <p:scale>
          <a:sx n="86" d="100"/>
          <a:sy n="86" d="100"/>
        </p:scale>
        <p:origin x="224" y="10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12/4/21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gupta-suyash.github.io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0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52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6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5.svg"/><Relationship Id="rId3" Type="http://schemas.openxmlformats.org/officeDocument/2006/relationships/image" Target="../media/image32.svg"/><Relationship Id="rId7" Type="http://schemas.openxmlformats.org/officeDocument/2006/relationships/image" Target="../media/image61.svg"/><Relationship Id="rId12" Type="http://schemas.openxmlformats.org/officeDocument/2006/relationships/image" Target="../media/image6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3.svg"/><Relationship Id="rId5" Type="http://schemas.openxmlformats.org/officeDocument/2006/relationships/image" Target="../media/image34.svg"/><Relationship Id="rId10" Type="http://schemas.openxmlformats.org/officeDocument/2006/relationships/image" Target="../media/image62.png"/><Relationship Id="rId4" Type="http://schemas.openxmlformats.org/officeDocument/2006/relationships/image" Target="../media/image33.png"/><Relationship Id="rId9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openxmlformats.org/officeDocument/2006/relationships/image" Target="../media/image68.svg"/><Relationship Id="rId21" Type="http://schemas.openxmlformats.org/officeDocument/2006/relationships/image" Target="../media/image86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svg"/><Relationship Id="rId7" Type="http://schemas.openxmlformats.org/officeDocument/2006/relationships/image" Target="../media/image9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92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svg"/><Relationship Id="rId7" Type="http://schemas.openxmlformats.org/officeDocument/2006/relationships/image" Target="../media/image9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92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00.svg"/><Relationship Id="rId3" Type="http://schemas.openxmlformats.org/officeDocument/2006/relationships/image" Target="../media/image93.svg"/><Relationship Id="rId7" Type="http://schemas.openxmlformats.org/officeDocument/2006/relationships/image" Target="../media/image41.png"/><Relationship Id="rId12" Type="http://schemas.openxmlformats.org/officeDocument/2006/relationships/image" Target="../media/image99.png"/><Relationship Id="rId17" Type="http://schemas.openxmlformats.org/officeDocument/2006/relationships/image" Target="../media/image104.svg"/><Relationship Id="rId2" Type="http://schemas.openxmlformats.org/officeDocument/2006/relationships/image" Target="../media/image31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svg"/><Relationship Id="rId11" Type="http://schemas.openxmlformats.org/officeDocument/2006/relationships/image" Target="../media/image98.svg"/><Relationship Id="rId5" Type="http://schemas.openxmlformats.org/officeDocument/2006/relationships/image" Target="../media/image94.svg"/><Relationship Id="rId15" Type="http://schemas.openxmlformats.org/officeDocument/2006/relationships/image" Target="../media/image102.svg"/><Relationship Id="rId10" Type="http://schemas.openxmlformats.org/officeDocument/2006/relationships/image" Target="../media/image97.svg"/><Relationship Id="rId4" Type="http://schemas.openxmlformats.org/officeDocument/2006/relationships/image" Target="../media/image39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8.svg"/><Relationship Id="rId7" Type="http://schemas.openxmlformats.org/officeDocument/2006/relationships/image" Target="../media/image11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10.svg"/><Relationship Id="rId10" Type="http://schemas.openxmlformats.org/officeDocument/2006/relationships/image" Target="../media/image111.png"/><Relationship Id="rId4" Type="http://schemas.openxmlformats.org/officeDocument/2006/relationships/image" Target="../media/image109.png"/><Relationship Id="rId9" Type="http://schemas.openxmlformats.org/officeDocument/2006/relationships/image" Target="../media/image13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7" Type="http://schemas.openxmlformats.org/officeDocument/2006/relationships/image" Target="../media/image136.jpeg"/><Relationship Id="rId2" Type="http://schemas.openxmlformats.org/officeDocument/2006/relationships/image" Target="../media/image131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26.svg"/><Relationship Id="rId18" Type="http://schemas.openxmlformats.org/officeDocument/2006/relationships/image" Target="../media/image10.png"/><Relationship Id="rId3" Type="http://schemas.openxmlformats.org/officeDocument/2006/relationships/image" Target="../media/image138.svg"/><Relationship Id="rId21" Type="http://schemas.openxmlformats.org/officeDocument/2006/relationships/image" Target="../media/image13.svg"/><Relationship Id="rId7" Type="http://schemas.openxmlformats.org/officeDocument/2006/relationships/image" Target="../media/image142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37.png"/><Relationship Id="rId16" Type="http://schemas.openxmlformats.org/officeDocument/2006/relationships/image" Target="../media/image2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11" Type="http://schemas.openxmlformats.org/officeDocument/2006/relationships/image" Target="../media/image146.svg"/><Relationship Id="rId5" Type="http://schemas.openxmlformats.org/officeDocument/2006/relationships/image" Target="../media/image140.svg"/><Relationship Id="rId15" Type="http://schemas.openxmlformats.org/officeDocument/2006/relationships/image" Target="../media/image28.svg"/><Relationship Id="rId10" Type="http://schemas.openxmlformats.org/officeDocument/2006/relationships/image" Target="../media/image145.png"/><Relationship Id="rId19" Type="http://schemas.openxmlformats.org/officeDocument/2006/relationships/image" Target="../media/image11.svg"/><Relationship Id="rId4" Type="http://schemas.openxmlformats.org/officeDocument/2006/relationships/image" Target="../media/image139.png"/><Relationship Id="rId9" Type="http://schemas.openxmlformats.org/officeDocument/2006/relationships/image" Target="../media/image144.svg"/><Relationship Id="rId1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13.svg"/><Relationship Id="rId5" Type="http://schemas.openxmlformats.org/officeDocument/2006/relationships/image" Target="../media/image28.svg"/><Relationship Id="rId10" Type="http://schemas.openxmlformats.org/officeDocument/2006/relationships/image" Target="../media/image12.png"/><Relationship Id="rId4" Type="http://schemas.openxmlformats.org/officeDocument/2006/relationships/image" Target="../media/image27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40065"/>
            <a:ext cx="12192000" cy="1311128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Palatino Linotype" panose="02040502050505030304" pitchFamily="18" charset="0"/>
              </a:rPr>
              <a:t>Resilient and Scalable Architecture for Permissioned Blockchain Fabrics</a:t>
            </a:r>
            <a:endParaRPr lang="en-US" sz="44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2627" y="2807989"/>
            <a:ext cx="2366964" cy="75713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5" y="3186554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607" y="3236814"/>
            <a:ext cx="2097104" cy="84480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25246" y="3563624"/>
            <a:ext cx="3769997" cy="23955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Ph.D. Exit Seminar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5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23389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Protocols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945068"/>
            <a:ext cx="11613312" cy="50217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Partitioned (Sharded) Databases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node holds its copy of data.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Decision making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Agreement between nodes.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Two-Phase Commit Protocol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Blocking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Three-Phase Commit Protocol 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Expensive</a:t>
            </a:r>
            <a:endParaRPr lang="en-US" sz="2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Our Solution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Transmit then Commit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Protocol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 phases &amp; non-blocking [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EDBT’18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]</a:t>
            </a:r>
            <a:endParaRPr lang="en-US" sz="2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Wide Area Networks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EasyCommi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Protocol [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DAPD’20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39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23389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Are we done?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2539289"/>
            <a:ext cx="11613312" cy="11437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protocols support only node failures.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Cannot handle message loss, delays or network failures.</a:t>
            </a:r>
          </a:p>
        </p:txBody>
      </p:sp>
    </p:spTree>
    <p:extLst>
      <p:ext uri="{BB962C8B-B14F-4D97-AF65-F5344CB8AC3E}">
        <p14:creationId xmlns:p14="http://schemas.microsoft.com/office/powerpoint/2010/main" val="29698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35" name="Graphic 34" descr="Skull">
            <a:extLst>
              <a:ext uri="{FF2B5EF4-FFF2-40B4-BE49-F238E27FC236}">
                <a16:creationId xmlns:a16="http://schemas.microsoft.com/office/drawing/2014/main" id="{A7BC393D-C5E3-7A49-85A2-42D824121F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34707" y="3976712"/>
            <a:ext cx="1287770" cy="1256555"/>
          </a:xfrm>
          <a:prstGeom prst="rect">
            <a:avLst/>
          </a:prstGeom>
        </p:spPr>
      </p:pic>
      <p:sp>
        <p:nvSpPr>
          <p:cNvPr id="42" name="Multiply 41">
            <a:extLst>
              <a:ext uri="{FF2B5EF4-FFF2-40B4-BE49-F238E27FC236}">
                <a16:creationId xmlns:a16="http://schemas.microsoft.com/office/drawing/2014/main" id="{45ACD7C8-685F-A34E-B1AA-A5286438592B}"/>
              </a:ext>
            </a:extLst>
          </p:cNvPr>
          <p:cNvSpPr/>
          <p:nvPr/>
        </p:nvSpPr>
        <p:spPr>
          <a:xfrm>
            <a:off x="3169626" y="2499295"/>
            <a:ext cx="1634241" cy="1321414"/>
          </a:xfrm>
          <a:prstGeom prst="mathMultiply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Replicated Database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4693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Grinning face with solid fill with solid fill">
            <a:extLst>
              <a:ext uri="{FF2B5EF4-FFF2-40B4-BE49-F238E27FC236}">
                <a16:creationId xmlns:a16="http://schemas.microsoft.com/office/drawing/2014/main" id="{12CEBDEF-0768-2844-9B8C-162666CB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4915" y="5205127"/>
            <a:ext cx="1289335" cy="12893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123470" y="3340327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3104541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4007264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Immutable Ledger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Applications??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AE28-A1BE-6340-80BF-C6DF1F5E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94" y="1461654"/>
            <a:ext cx="4407611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3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There are many more…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8414115" y="1799303"/>
            <a:ext cx="3555260" cy="170078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5043683" y="4297448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292885" y="173232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4471669" y="1618565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08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52791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only Cryptocurrencies?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6782" y="1741321"/>
            <a:ext cx="7595753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Low Throughput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&lt; 10 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txns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/s.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Extreme Energy consumption (Proof-of-Work).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Reward-based model!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Identities unknown.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Multiple chains -- Forks!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Research Focus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Make BFT Consensus Efficient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3008243" y="3761047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 Compromise on Security</a:t>
            </a:r>
          </a:p>
        </p:txBody>
      </p:sp>
    </p:spTree>
    <p:extLst>
      <p:ext uri="{BB962C8B-B14F-4D97-AF65-F5344CB8AC3E}">
        <p14:creationId xmlns:p14="http://schemas.microsoft.com/office/powerpoint/2010/main" val="26361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9" name="Graphic 68" descr="Database">
            <a:extLst>
              <a:ext uri="{FF2B5EF4-FFF2-40B4-BE49-F238E27FC236}">
                <a16:creationId xmlns:a16="http://schemas.microsoft.com/office/drawing/2014/main" id="{9A377AFF-418B-2B42-B234-69BB8164C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88855" y="1830381"/>
            <a:ext cx="5600312" cy="2444131"/>
          </a:xfrm>
        </p:spPr>
        <p:txBody>
          <a:bodyPr rtlCol="0"/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algn="just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algn="just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and Slow-path.</a:t>
            </a:r>
          </a:p>
          <a:p>
            <a:pPr lvl="1" algn="just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Fall in throughput on failures.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82969" y="3982007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806C0-E736-C44A-98ED-1A92DAC32445}"/>
              </a:ext>
            </a:extLst>
          </p:cNvPr>
          <p:cNvGrpSpPr/>
          <p:nvPr/>
        </p:nvGrpSpPr>
        <p:grpSpPr>
          <a:xfrm>
            <a:off x="5530785" y="4074387"/>
            <a:ext cx="1469815" cy="1706463"/>
            <a:chOff x="5361092" y="4631939"/>
            <a:chExt cx="1469815" cy="1706463"/>
          </a:xfrm>
        </p:grpSpPr>
        <p:pic>
          <p:nvPicPr>
            <p:cNvPr id="17" name="Graphic 16" descr="Renovation (House With Sparkles) with solid fill">
              <a:extLst>
                <a:ext uri="{FF2B5EF4-FFF2-40B4-BE49-F238E27FC236}">
                  <a16:creationId xmlns:a16="http://schemas.microsoft.com/office/drawing/2014/main" id="{16B61791-3F03-F64C-9A6A-9DAA37A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1092" y="4631939"/>
              <a:ext cx="1469815" cy="1469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52D85B-D2F2-3C4F-A9E5-0B19726BF408}"/>
                </a:ext>
              </a:extLst>
            </p:cNvPr>
            <p:cNvSpPr txBox="1"/>
            <p:nvPr/>
          </p:nvSpPr>
          <p:spPr>
            <a:xfrm>
              <a:off x="5541498" y="5938292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E2ECD-1D51-CB4A-9D28-B9B48CE3963F}"/>
              </a:ext>
            </a:extLst>
          </p:cNvPr>
          <p:cNvGrpSpPr/>
          <p:nvPr/>
        </p:nvGrpSpPr>
        <p:grpSpPr>
          <a:xfrm>
            <a:off x="2081812" y="2577245"/>
            <a:ext cx="4120942" cy="2304184"/>
            <a:chOff x="2081812" y="2577245"/>
            <a:chExt cx="4120942" cy="23041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BB99C5-DECB-6F48-9C6A-4197C21CF5E9}"/>
                </a:ext>
              </a:extLst>
            </p:cNvPr>
            <p:cNvSpPr txBox="1"/>
            <p:nvPr/>
          </p:nvSpPr>
          <p:spPr>
            <a:xfrm rot="19775439">
              <a:off x="2426307" y="3426427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 Loan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FA3E1E-6FD6-8940-90BB-7D4D2C5E2385}"/>
                </a:ext>
              </a:extLst>
            </p:cNvPr>
            <p:cNvCxnSpPr>
              <a:cxnSpLocks/>
              <a:stCxn id="40" idx="2"/>
              <a:endCxn id="7" idx="3"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43DBC-F6A0-A44F-99C3-65FDBFA23291}"/>
              </a:ext>
            </a:extLst>
          </p:cNvPr>
          <p:cNvGrpSpPr/>
          <p:nvPr/>
        </p:nvGrpSpPr>
        <p:grpSpPr>
          <a:xfrm>
            <a:off x="1958963" y="5070577"/>
            <a:ext cx="3571822" cy="486000"/>
            <a:chOff x="1958963" y="5070577"/>
            <a:chExt cx="3571822" cy="486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1561831-C37C-2845-AA8A-B74C51679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8963" y="5070577"/>
              <a:ext cx="357182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88B19D-C188-7848-82F4-B5C216C49EFE}"/>
                </a:ext>
              </a:extLst>
            </p:cNvPr>
            <p:cNvSpPr txBox="1"/>
            <p:nvPr/>
          </p:nvSpPr>
          <p:spPr>
            <a:xfrm>
              <a:off x="2879426" y="5094912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Buys House</a:t>
              </a:r>
            </a:p>
          </p:txBody>
        </p:sp>
      </p:grpSp>
      <p:pic>
        <p:nvPicPr>
          <p:cNvPr id="12" name="Graphic 11" descr="Covid-19 with solid fill">
            <a:extLst>
              <a:ext uri="{FF2B5EF4-FFF2-40B4-BE49-F238E27FC236}">
                <a16:creationId xmlns:a16="http://schemas.microsoft.com/office/drawing/2014/main" id="{9312E682-8662-854D-B579-8037BC5A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113" y="2798112"/>
            <a:ext cx="2176221" cy="2176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0DB3-5D12-1D4A-B9A6-C8181B3F3695}"/>
              </a:ext>
            </a:extLst>
          </p:cNvPr>
          <p:cNvGrpSpPr/>
          <p:nvPr/>
        </p:nvGrpSpPr>
        <p:grpSpPr>
          <a:xfrm>
            <a:off x="905370" y="2320164"/>
            <a:ext cx="2125101" cy="2125101"/>
            <a:chOff x="1303800" y="376152"/>
            <a:chExt cx="2125101" cy="2125101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3652D751-95B7-D548-9D52-594859DC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3800" y="376152"/>
              <a:ext cx="2125101" cy="21251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7F202-0EE5-AA42-9C8A-8BAAE22CD0C0}"/>
                </a:ext>
              </a:extLst>
            </p:cNvPr>
            <p:cNvSpPr txBox="1"/>
            <p:nvPr/>
          </p:nvSpPr>
          <p:spPr>
            <a:xfrm>
              <a:off x="1303801" y="980666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Lost Job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AC68F-F176-2448-B2EE-D81BF0D1D64E}"/>
              </a:ext>
            </a:extLst>
          </p:cNvPr>
          <p:cNvGrpSpPr/>
          <p:nvPr/>
        </p:nvGrpSpPr>
        <p:grpSpPr>
          <a:xfrm>
            <a:off x="2073667" y="2580584"/>
            <a:ext cx="4120942" cy="2304184"/>
            <a:chOff x="2081812" y="2577245"/>
            <a:chExt cx="4120942" cy="23041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89F84C-60AB-3B48-99AE-688E26623DF5}"/>
                </a:ext>
              </a:extLst>
            </p:cNvPr>
            <p:cNvSpPr txBox="1"/>
            <p:nvPr/>
          </p:nvSpPr>
          <p:spPr>
            <a:xfrm rot="19775439">
              <a:off x="2124786" y="3276167"/>
              <a:ext cx="346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Misses Loan Payments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5B68B0-7356-7949-BD48-D636D801E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0057D-7A8E-3644-8A42-BFEE35531E02}"/>
              </a:ext>
            </a:extLst>
          </p:cNvPr>
          <p:cNvGrpSpPr/>
          <p:nvPr/>
        </p:nvGrpSpPr>
        <p:grpSpPr>
          <a:xfrm>
            <a:off x="2069429" y="2430198"/>
            <a:ext cx="4120942" cy="2450698"/>
            <a:chOff x="6849545" y="3553676"/>
            <a:chExt cx="4120942" cy="2450698"/>
          </a:xfrm>
        </p:grpSpPr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439995EB-A897-6F4F-8FEB-FA37A06A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2461" y="3553676"/>
              <a:ext cx="2361759" cy="2361759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8247AC-3333-B144-9ECC-AF561F79F50F}"/>
                </a:ext>
              </a:extLst>
            </p:cNvPr>
            <p:cNvGrpSpPr/>
            <p:nvPr/>
          </p:nvGrpSpPr>
          <p:grpSpPr>
            <a:xfrm>
              <a:off x="6849545" y="3700190"/>
              <a:ext cx="4120942" cy="2304184"/>
              <a:chOff x="2081812" y="2577245"/>
              <a:chExt cx="4120942" cy="230418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0A9C61-9B53-9647-97DA-1E680F52FD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12" y="2577245"/>
                <a:ext cx="4120942" cy="2304184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3D672C-C06E-6C49-A1BD-099C0ED3E126}"/>
                  </a:ext>
                </a:extLst>
              </p:cNvPr>
              <p:cNvSpPr txBox="1"/>
              <p:nvPr/>
            </p:nvSpPr>
            <p:spPr>
              <a:xfrm rot="19775439">
                <a:off x="2124786" y="3276167"/>
                <a:ext cx="346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Blocks her Savings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534513" y="6411284"/>
            <a:ext cx="6580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</a:t>
            </a:r>
            <a:r>
              <a:rPr lang="en-US" sz="2400" b="1" i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z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=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Ordering Attack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F3CA9-BA98-BB49-BD00-E40A8F657398}"/>
              </a:ext>
            </a:extLst>
          </p:cNvPr>
          <p:cNvSpPr txBox="1"/>
          <p:nvPr/>
        </p:nvSpPr>
        <p:spPr>
          <a:xfrm>
            <a:off x="524656" y="1543987"/>
            <a:ext cx="9129010" cy="368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In round r, each replica does the following: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Collects requests from the z instances.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Creates a sequence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of these requests.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Hashes this sequence.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Calls the function </a:t>
            </a:r>
            <a:r>
              <a:rPr lang="en-US" sz="2400" i="1" dirty="0" err="1">
                <a:latin typeface="Palatino Linotype" panose="02040502050505030304" pitchFamily="18" charset="0"/>
              </a:rPr>
              <a:t>f</a:t>
            </a:r>
            <a:r>
              <a:rPr lang="en-US" sz="1600" i="1" dirty="0" err="1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on the hash. </a:t>
            </a:r>
          </a:p>
        </p:txBody>
      </p:sp>
    </p:spTree>
    <p:extLst>
      <p:ext uri="{BB962C8B-B14F-4D97-AF65-F5344CB8AC3E}">
        <p14:creationId xmlns:p14="http://schemas.microsoft.com/office/powerpoint/2010/main" val="1822613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0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343039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347461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Control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20795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23389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Directions: Trusted Computing</a:t>
            </a:r>
            <a:endParaRPr lang="en-US" altLang="en-US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402523" y="1202895"/>
            <a:ext cx="10915047" cy="46523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BFT protocols using Trusted Components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Prevent Equivocation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Require 2f+1 replicas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Observations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Limited Liveness, Recovery, and Lack Concurrency.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Proposals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Safe, Live and Concurrent Protocols.</a:t>
            </a:r>
          </a:p>
        </p:txBody>
      </p:sp>
      <p:pic>
        <p:nvPicPr>
          <p:cNvPr id="4" name="Graphic 3" descr="Shield Tick with solid fill">
            <a:extLst>
              <a:ext uri="{FF2B5EF4-FFF2-40B4-BE49-F238E27FC236}">
                <a16:creationId xmlns:a16="http://schemas.microsoft.com/office/drawing/2014/main" id="{2DFDFF81-AC9E-A743-AACE-774EE7421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3584" y="2297243"/>
            <a:ext cx="1823986" cy="18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Directions: Serverless-Edge Computing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192663" y="1481144"/>
            <a:ext cx="11613312" cy="40958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Emerging Edge computing applications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Internet of Things 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Palatino Linotype" panose="0204050205050503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Edge Devices 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Limited compute power and memory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Computing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Scalable and administration-free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Solution?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Serverless + Edge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Untrusted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Byzantine attacks</a:t>
            </a:r>
            <a:endParaRPr lang="en-US" sz="2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Internet Of Things with solid fill">
            <a:extLst>
              <a:ext uri="{FF2B5EF4-FFF2-40B4-BE49-F238E27FC236}">
                <a16:creationId xmlns:a16="http://schemas.microsoft.com/office/drawing/2014/main" id="{E52EE85B-F117-A945-94DE-83841FBC5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8852" y="2289747"/>
            <a:ext cx="2278506" cy="227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5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7532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Directions: Geo-Scale Consensus*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E356E-9461-3C4D-B764-E49FA6C5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09DCB-5CF9-954E-82FB-27151B019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76" y="285905"/>
            <a:ext cx="10073390" cy="55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31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CFE19-E57C-1E46-AF13-1C3C38923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F9619E-0E35-FD4F-AA51-2FFFF1BF4666}"/>
              </a:ext>
            </a:extLst>
          </p:cNvPr>
          <p:cNvSpPr txBox="1">
            <a:spLocks/>
          </p:cNvSpPr>
          <p:nvPr/>
        </p:nvSpPr>
        <p:spPr bwMode="auto">
          <a:xfrm>
            <a:off x="0" y="67179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AE00518-D790-884B-9679-CCB85A9A2765}"/>
              </a:ext>
            </a:extLst>
          </p:cNvPr>
          <p:cNvSpPr txBox="1">
            <a:spLocks/>
          </p:cNvSpPr>
          <p:nvPr/>
        </p:nvSpPr>
        <p:spPr bwMode="auto">
          <a:xfrm>
            <a:off x="162682" y="618049"/>
            <a:ext cx="12029318" cy="5412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Need for decentralized and democratic agreement.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Existing commit protocols expensive and blocking. 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Use </a:t>
            </a:r>
            <a:r>
              <a:rPr lang="en-US" sz="2200" b="1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EasyCommit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and </a:t>
            </a:r>
            <a:r>
              <a:rPr lang="en-US" sz="2200" b="1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GeoScale</a:t>
            </a: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EasyCommit</a:t>
            </a: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protocols.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Commit protocols cannot handle byzantine attacks.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Existing byzantine fault-tolerant protocols limited.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PoE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Linear, Uses speculative execution and supports out-of-order processing.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RCC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Parallel, Democratic and can employ any efficient protocol at its core.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ResilientDB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Fulfills the dream of high-throughput blockchain fabric.</a:t>
            </a:r>
          </a:p>
        </p:txBody>
      </p:sp>
    </p:spTree>
    <p:extLst>
      <p:ext uri="{BB962C8B-B14F-4D97-AF65-F5344CB8AC3E}">
        <p14:creationId xmlns:p14="http://schemas.microsoft.com/office/powerpoint/2010/main" val="167056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CFE19-E57C-1E46-AF13-1C3C38923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F9619E-0E35-FD4F-AA51-2FFFF1BF4666}"/>
              </a:ext>
            </a:extLst>
          </p:cNvPr>
          <p:cNvSpPr txBox="1">
            <a:spLocks/>
          </p:cNvSpPr>
          <p:nvPr/>
        </p:nvSpPr>
        <p:spPr bwMode="auto">
          <a:xfrm>
            <a:off x="0" y="82169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/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Expolab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Team (Heartful Thanks)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A0590F-E68B-EF46-B29D-2A3B648053D4}"/>
              </a:ext>
            </a:extLst>
          </p:cNvPr>
          <p:cNvSpPr txBox="1">
            <a:spLocks/>
          </p:cNvSpPr>
          <p:nvPr/>
        </p:nvSpPr>
        <p:spPr bwMode="auto">
          <a:xfrm>
            <a:off x="791708" y="4197071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DDEB875-C8B6-4B44-A688-1B0C8F42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103" y="2316912"/>
            <a:ext cx="1410120" cy="188015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69D54A3-7F91-DC49-BC23-60E9314C16E9}"/>
              </a:ext>
            </a:extLst>
          </p:cNvPr>
          <p:cNvSpPr txBox="1">
            <a:spLocks/>
          </p:cNvSpPr>
          <p:nvPr/>
        </p:nvSpPr>
        <p:spPr bwMode="auto">
          <a:xfrm>
            <a:off x="818596" y="1905546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Efficient Advisor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327BB56-742A-224E-AA08-81BAFE800C27}"/>
              </a:ext>
            </a:extLst>
          </p:cNvPr>
          <p:cNvSpPr txBox="1">
            <a:spLocks/>
          </p:cNvSpPr>
          <p:nvPr/>
        </p:nvSpPr>
        <p:spPr bwMode="auto">
          <a:xfrm>
            <a:off x="5690519" y="3084230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A2DE56AC-5B88-0047-A2C0-F22ACF0E1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375" y="1240558"/>
            <a:ext cx="1627100" cy="16271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0801B7F5-4250-6C44-9F96-24AA2F692E8D}"/>
              </a:ext>
            </a:extLst>
          </p:cNvPr>
          <p:cNvSpPr txBox="1">
            <a:spLocks/>
          </p:cNvSpPr>
          <p:nvPr/>
        </p:nvSpPr>
        <p:spPr bwMode="auto">
          <a:xfrm>
            <a:off x="8693942" y="3084230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66271786-1BFA-474D-8A6D-4738BD14D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905" y="1210578"/>
            <a:ext cx="2419966" cy="162709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A4196CEF-4059-2541-BF19-2AD4B8334B7D}"/>
              </a:ext>
            </a:extLst>
          </p:cNvPr>
          <p:cNvSpPr txBox="1">
            <a:spLocks/>
          </p:cNvSpPr>
          <p:nvPr/>
        </p:nvSpPr>
        <p:spPr bwMode="auto">
          <a:xfrm>
            <a:off x="5919375" y="732960"/>
            <a:ext cx="4744920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Resilient Co-authors</a:t>
            </a:r>
          </a:p>
        </p:txBody>
      </p:sp>
      <p:pic>
        <p:nvPicPr>
          <p:cNvPr id="15" name="Picture 14" descr="A person wearing a black jacket&#10;&#10;Description automatically generated with low confidence">
            <a:extLst>
              <a:ext uri="{FF2B5EF4-FFF2-40B4-BE49-F238E27FC236}">
                <a16:creationId xmlns:a16="http://schemas.microsoft.com/office/drawing/2014/main" id="{BCB50048-98BB-6049-8C07-26F949D78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091" y="4161709"/>
            <a:ext cx="1579310" cy="1579310"/>
          </a:xfrm>
          <a:prstGeom prst="rect">
            <a:avLst/>
          </a:prstGeom>
        </p:spPr>
      </p:pic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75E9736-8E8C-144C-98E8-5073AD527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296" y="4161709"/>
            <a:ext cx="1579310" cy="1579310"/>
          </a:xfrm>
          <a:prstGeom prst="rect">
            <a:avLst/>
          </a:prstGeom>
        </p:spPr>
      </p:pic>
      <p:pic>
        <p:nvPicPr>
          <p:cNvPr id="19" name="Picture 1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24967D9-4C49-1743-8B8F-B8AD4C9B0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0068" y="4161708"/>
            <a:ext cx="1579310" cy="1585503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B1BDCB26-7D2B-5E40-A32A-044A1D51F255}"/>
              </a:ext>
            </a:extLst>
          </p:cNvPr>
          <p:cNvSpPr txBox="1">
            <a:spLocks/>
          </p:cNvSpPr>
          <p:nvPr/>
        </p:nvSpPr>
        <p:spPr bwMode="auto">
          <a:xfrm>
            <a:off x="5013015" y="5803537"/>
            <a:ext cx="1895709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Thamir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Qadah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35A7D79-B93B-1340-99C5-DF995738DA77}"/>
              </a:ext>
            </a:extLst>
          </p:cNvPr>
          <p:cNvSpPr txBox="1">
            <a:spLocks/>
          </p:cNvSpPr>
          <p:nvPr/>
        </p:nvSpPr>
        <p:spPr bwMode="auto">
          <a:xfrm>
            <a:off x="7238587" y="5803537"/>
            <a:ext cx="231014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Shubham Pandey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771F552-30D0-4348-AC33-2A2C2601FDE0}"/>
              </a:ext>
            </a:extLst>
          </p:cNvPr>
          <p:cNvSpPr txBox="1">
            <a:spLocks/>
          </p:cNvSpPr>
          <p:nvPr/>
        </p:nvSpPr>
        <p:spPr bwMode="auto">
          <a:xfrm>
            <a:off x="9788657" y="5803537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Rohan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Sogani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55464497-8DC2-DA46-96E2-ED9B7584D7ED}"/>
              </a:ext>
            </a:extLst>
          </p:cNvPr>
          <p:cNvSpPr txBox="1">
            <a:spLocks/>
          </p:cNvSpPr>
          <p:nvPr/>
        </p:nvSpPr>
        <p:spPr bwMode="auto">
          <a:xfrm>
            <a:off x="6102220" y="3729858"/>
            <a:ext cx="4744920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Non-faulty Co-authors</a:t>
            </a:r>
          </a:p>
        </p:txBody>
      </p:sp>
    </p:spTree>
    <p:extLst>
      <p:ext uri="{BB962C8B-B14F-4D97-AF65-F5344CB8AC3E}">
        <p14:creationId xmlns:p14="http://schemas.microsoft.com/office/powerpoint/2010/main" val="8472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3" grpId="0"/>
      <p:bldP spid="20" grpId="0"/>
      <p:bldP spid="21" grpId="0"/>
      <p:bldP spid="22" grpId="0"/>
      <p:bldP spid="2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CFE19-E57C-1E46-AF13-1C3C38923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F9619E-0E35-FD4F-AA51-2FFFF1BF4666}"/>
              </a:ext>
            </a:extLst>
          </p:cNvPr>
          <p:cNvSpPr txBox="1">
            <a:spLocks/>
          </p:cNvSpPr>
          <p:nvPr/>
        </p:nvSpPr>
        <p:spPr bwMode="auto">
          <a:xfrm>
            <a:off x="0" y="67179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Special Acknowledgments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AE00518-D790-884B-9679-CCB85A9A2765}"/>
              </a:ext>
            </a:extLst>
          </p:cNvPr>
          <p:cNvSpPr txBox="1">
            <a:spLocks/>
          </p:cNvSpPr>
          <p:nvPr/>
        </p:nvSpPr>
        <p:spPr bwMode="auto">
          <a:xfrm>
            <a:off x="162682" y="616895"/>
            <a:ext cx="12029318" cy="5415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Dahlia </a:t>
            </a:r>
            <a:r>
              <a:rPr lang="en-US" sz="22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Malkhi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(Internship Advisor, Novi / Diem)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Cindy Rubio González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and </a:t>
            </a: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Aditya Thakur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(Thesis Committee, UC Davis)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Amar El </a:t>
            </a:r>
            <a:r>
              <a:rPr lang="en-US" sz="2200" b="1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Abbadi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(UC Santa Barbara) and </a:t>
            </a: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Jason Lowe-Power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(UC Davis) – Qual Committee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Faisal Nawab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(UC Irvine) and Natacha Crooks (UC Berkeley) – Collaborators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Dipak Ghosal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(UC Davis) – CS Graduate Chair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Jessica Stoller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Alyssa Bates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, and </a:t>
            </a: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Noreen Johnson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– UC Davis, Graduate Staff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Santosh Kumar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(Dad), </a:t>
            </a: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Manju Gupta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(Mom) and </a:t>
            </a:r>
            <a:r>
              <a:rPr lang="en-US" sz="2200" b="1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Shrey</a:t>
            </a: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Gupta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(Bro, Emory University)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Rashmi Kumar</a:t>
            </a: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–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768825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841546"/>
            <a:ext cx="12072257" cy="48936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Books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Fault-tolerant Distributed Transactions on Blockchain, Morgan &amp; Claypool Synthesis Lectures on Data Management,  2021.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Conferences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Proof of Execution: Reaching Consensus through Fault-Tolerant Speculation, To appear in 24th International Conference Extending Database Technology (EDBT).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RCC: Resilient Concurrent Consensus for High- Throughput Secure Transaction Processing, To appear in 37th IEEE International Conference on Data Engineering (ICDE).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Permissioned Blockchain Through the Looking Glass: Architectural and Implementation Lessons Learned, In 40th IEEE International Conference on Distributed Computing Systems (ICDCS).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ResilientDB</a:t>
            </a:r>
            <a:r>
              <a:rPr lang="en-US" sz="1400" dirty="0">
                <a:latin typeface="Palatino Linotype" panose="02040502050505030304" pitchFamily="18" charset="0"/>
              </a:rPr>
              <a:t>: Global Scale Resilient Blockchain Fabric, In 46th International Conference on Very Large Databases (VLDB). 2020 — Artifact Evaluated.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Q-Store: Distributed, Multi-partition Transactions via Queue-oriented Execution and Communication. In 23rd International Conference of Extending Database Technology (EDBT),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Brief Announcement: Revisiting Consensus Protocols through Wait-free Parallelization, In 33rd International Symposium on Distributed Computing (DISC). 2019.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EasyCommit</a:t>
            </a:r>
            <a:r>
              <a:rPr lang="en-US" sz="1400" dirty="0">
                <a:latin typeface="Palatino Linotype" panose="02040502050505030304" pitchFamily="18" charset="0"/>
              </a:rPr>
              <a:t>: A Non-blocking Two-phase Commit Protocol, In 21st International Conference of Extending Database Technology (EDBT), 2018.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R. Shrivastava,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Optimizing Recursive Task Parallel Programs, In 31st International Conference on Supercomputing (ICS), 2017.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50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3134480"/>
            <a:ext cx="12072257" cy="307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5264E2-59CD-A243-A2D5-A1473AC017DF}"/>
              </a:ext>
            </a:extLst>
          </p:cNvPr>
          <p:cNvSpPr txBox="1">
            <a:spLocks/>
          </p:cNvSpPr>
          <p:nvPr/>
        </p:nvSpPr>
        <p:spPr bwMode="auto">
          <a:xfrm>
            <a:off x="203549" y="750884"/>
            <a:ext cx="11613312" cy="51706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Journals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and non-blocking agreement protocols, Distributed and Parallel Database (DAPD), 2019.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IMSuite</a:t>
            </a:r>
            <a:r>
              <a:rPr lang="en-US" sz="1400" dirty="0">
                <a:latin typeface="Palatino Linotype" panose="02040502050505030304" pitchFamily="18" charset="0"/>
              </a:rPr>
              <a:t>: A Benchmark Suite for Simulating Distributed Algorithms, Journal of Parallel and Distributed Computing (JPDC), Elsevier, 2015. </a:t>
            </a:r>
          </a:p>
          <a:p>
            <a:pPr>
              <a:lnSpc>
                <a:spcPct val="100000"/>
              </a:lnSpc>
            </a:pPr>
            <a:endParaRPr lang="en-US" sz="1400" b="1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Selected Articles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Resilient and Scalable Architecture for Permissioned Blockchain Fabrics, PhD Workshop,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Transaction Processing in Byzantine Fault Tolerant Environments, In International Workshop on High Performance Transaction Systems (HPTS), 2019 – A Biennial Workshop.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Transaction Processing, In Encyclopedia of Big Data Technologies. Springer, Cham, 2018.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Tutorials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Building High Throughput Permissioned Blockchain Fabrics: Challenges and Opportunities,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consensus unraveled: Virtues and Limitations, In 14th ACM International Conference on Distributed and Event- Based Systems (DEBS),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An In-Depth Look of BFT Consensus in Blockchain: Challenges and Opportunities, Middleware Tutorials, 2019.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Demonstrations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Scalable, Resilient and Configurable Permissioned Blockchain Fabric, In 46th International Conference on Very Large Databases (VLDB), 2020. </a:t>
            </a:r>
          </a:p>
        </p:txBody>
      </p:sp>
    </p:spTree>
    <p:extLst>
      <p:ext uri="{BB962C8B-B14F-4D97-AF65-F5344CB8AC3E}">
        <p14:creationId xmlns:p14="http://schemas.microsoft.com/office/powerpoint/2010/main" val="1623888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A001E86-286A-2D4D-9BDD-E9B8368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054507"/>
            <a:ext cx="7464530" cy="47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10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 Blockchain Storage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236111"/>
            <a:ext cx="11613312" cy="42001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Sharded or Partitioned Databases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 Verification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Bloom Filters, Stacked Filters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Query Optimization and Data-Management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Need for efficient indexing.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Patricia Merkle-Trees 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Distributed and/or Partitioned.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Authenticated LSMs.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Desired Properties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Data Control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18401</TotalTime>
  <Words>2268</Words>
  <Application>Microsoft Macintosh PowerPoint</Application>
  <PresentationFormat>Widescreen</PresentationFormat>
  <Paragraphs>490</Paragraphs>
  <Slides>59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Resilient and Scalable Architecture for Permissioned Blockchain Fabrics</vt:lpstr>
      <vt:lpstr>PowerPoint Presentation</vt:lpstr>
      <vt:lpstr>PowerPoint Presentation</vt:lpstr>
      <vt:lpstr>How could this happen?</vt:lpstr>
      <vt:lpstr>PowerPoint Presentation</vt:lpstr>
      <vt:lpstr>Solution???</vt:lpstr>
      <vt:lpstr>Desired Properties</vt:lpstr>
      <vt:lpstr>Decentralization  Data Control</vt:lpstr>
      <vt:lpstr>Democracy  Vote</vt:lpstr>
      <vt:lpstr>Commit Protocols</vt:lpstr>
      <vt:lpstr>Are we done?</vt:lpstr>
      <vt:lpstr>Everything is fine until there are Adversaries!</vt:lpstr>
      <vt:lpstr>Decentralization  Replicated Database</vt:lpstr>
      <vt:lpstr>Voting Rules  Consensus</vt:lpstr>
      <vt:lpstr> Byzantine-Fault Tolerant Consensus</vt:lpstr>
      <vt:lpstr>Minimal Expectations!</vt:lpstr>
      <vt:lpstr>Minimal Expectations!</vt:lpstr>
      <vt:lpstr>Immutable Ledger  Blockchain</vt:lpstr>
      <vt:lpstr>Blockchain Applications??</vt:lpstr>
      <vt:lpstr>There are many more…</vt:lpstr>
      <vt:lpstr>Why only Cryptocurrencies?</vt:lpstr>
      <vt:lpstr>Research Focus   Make BFT Consensus Efficient</vt:lpstr>
      <vt:lpstr>First practical BFT implementation.</vt:lpstr>
      <vt:lpstr>Several Exciting Solutions</vt:lpstr>
      <vt:lpstr>Speculative Execution</vt:lpstr>
      <vt:lpstr>PowerPoint Presentation</vt:lpstr>
      <vt:lpstr>Magical Ingredient  Client Commit implies Finality</vt:lpstr>
      <vt:lpstr>What Limits Current Systems? Primary-Backup Paradigm</vt:lpstr>
      <vt:lpstr>Our Proposal</vt:lpstr>
      <vt:lpstr>RCC Paradigm*</vt:lpstr>
      <vt:lpstr>PowerPoint Presentation</vt:lpstr>
      <vt:lpstr>Challenges?</vt:lpstr>
      <vt:lpstr>Ordering Attack</vt:lpstr>
      <vt:lpstr>Magical Ingredient  Secure Ordering</vt:lpstr>
      <vt:lpstr>Magical Ingredient  Secure Ordering</vt:lpstr>
      <vt:lpstr>Malicious Primaries Collusion</vt:lpstr>
      <vt:lpstr>Magical Ingredient  Good Instances are always Live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Implementation on ResilientDB</vt:lpstr>
      <vt:lpstr>Evaluating RCC on ResilientDB</vt:lpstr>
      <vt:lpstr>Scalability</vt:lpstr>
      <vt:lpstr>Batching</vt:lpstr>
      <vt:lpstr>The Big Picture…</vt:lpstr>
      <vt:lpstr>Future Directions: Trusted Computing</vt:lpstr>
      <vt:lpstr>Future Directions: Serverless-Edge Computing</vt:lpstr>
      <vt:lpstr>Future Directions: Geo-Scale Consensus*</vt:lpstr>
      <vt:lpstr>PowerPoint Presentation</vt:lpstr>
      <vt:lpstr>PowerPoint Presentation</vt:lpstr>
      <vt:lpstr>PowerPoint Presentation</vt:lpstr>
      <vt:lpstr>Publications</vt:lpstr>
      <vt:lpstr>Publications</vt:lpstr>
      <vt:lpstr>What if replicas are globally scattered?</vt:lpstr>
      <vt:lpstr>Secure Ordering Solution</vt:lpstr>
      <vt:lpstr>PowerPoint Presentation</vt:lpstr>
      <vt:lpstr>Future Directions… Blockchain Storage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762</cp:revision>
  <dcterms:created xsi:type="dcterms:W3CDTF">2018-08-17T23:07:33Z</dcterms:created>
  <dcterms:modified xsi:type="dcterms:W3CDTF">2021-12-06T01:37:17Z</dcterms:modified>
  <cp:category/>
</cp:coreProperties>
</file>