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Black Ops One"/>
      <p:regular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Poppi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regular.fntdata"/><Relationship Id="rId21" Type="http://schemas.openxmlformats.org/officeDocument/2006/relationships/font" Target="fonts/BlackOpsOne-regular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Poppins-italic.fntdata"/><Relationship Id="rId27" Type="http://schemas.openxmlformats.org/officeDocument/2006/relationships/font" Target="fonts/Poppi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902a10d4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b902a10d4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902a10d46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b902a10d46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902a10d46_8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b902a10d46_8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902a10d46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b902a10d46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88554d40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b88554d40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88554d40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b88554d40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88554d40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88554d40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b88e88b8a5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b88e88b8a5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902a10d4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b902a10d4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88e88b8a5_3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b88e88b8a5_3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88e88b8a5_3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b88e88b8a5_3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b88e88b8a5_3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b88e88b8a5_3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88e88b8a5_3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b88e88b8a5_3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902a10d4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b902a10d4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342900" y="1065213"/>
            <a:ext cx="8801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1274113" y="2475388"/>
            <a:ext cx="6450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12" name="Google Shape;12;p3"/>
          <p:cNvCxnSpPr/>
          <p:nvPr/>
        </p:nvCxnSpPr>
        <p:spPr>
          <a:xfrm rot="10800000">
            <a:off x="302138" y="-213300"/>
            <a:ext cx="0" cy="53568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3"/>
          <p:cNvCxnSpPr/>
          <p:nvPr/>
        </p:nvCxnSpPr>
        <p:spPr>
          <a:xfrm rot="10800000">
            <a:off x="-380400" y="4846515"/>
            <a:ext cx="95244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" name="Google Shape;14;p3"/>
          <p:cNvGrpSpPr/>
          <p:nvPr/>
        </p:nvGrpSpPr>
        <p:grpSpPr>
          <a:xfrm>
            <a:off x="61939" y="1123950"/>
            <a:ext cx="480446" cy="480446"/>
            <a:chOff x="0" y="0"/>
            <a:chExt cx="812800" cy="812800"/>
          </a:xfrm>
        </p:grpSpPr>
        <p:sp>
          <p:nvSpPr>
            <p:cNvPr id="15" name="Google Shape;15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E435E"/>
            </a:solidFill>
            <a:ln>
              <a:noFill/>
            </a:ln>
          </p:spPr>
        </p:sp>
        <p:sp>
          <p:nvSpPr>
            <p:cNvPr id="16" name="Google Shape;16;p3"/>
            <p:cNvSpPr txBox="1"/>
            <p:nvPr/>
          </p:nvSpPr>
          <p:spPr>
            <a:xfrm>
              <a:off x="190500" y="142875"/>
              <a:ext cx="431700" cy="4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3"/>
          <p:cNvGrpSpPr/>
          <p:nvPr/>
        </p:nvGrpSpPr>
        <p:grpSpPr>
          <a:xfrm>
            <a:off x="6664196" y="4602080"/>
            <a:ext cx="480446" cy="480446"/>
            <a:chOff x="0" y="0"/>
            <a:chExt cx="812800" cy="812800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E435E"/>
            </a:solidFill>
            <a:ln>
              <a:noFill/>
            </a:ln>
          </p:spPr>
        </p:sp>
        <p:sp>
          <p:nvSpPr>
            <p:cNvPr id="19" name="Google Shape;19;p3"/>
            <p:cNvSpPr txBox="1"/>
            <p:nvPr/>
          </p:nvSpPr>
          <p:spPr>
            <a:xfrm>
              <a:off x="190500" y="142875"/>
              <a:ext cx="431700" cy="4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40675" y="435550"/>
            <a:ext cx="4662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888463" y="2069244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cxnSp>
        <p:nvCxnSpPr>
          <p:cNvPr id="23" name="Google Shape;23;p4"/>
          <p:cNvCxnSpPr/>
          <p:nvPr/>
        </p:nvCxnSpPr>
        <p:spPr>
          <a:xfrm rot="10800000">
            <a:off x="-380400" y="4841048"/>
            <a:ext cx="95244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4" name="Google Shape;24;p4"/>
          <p:cNvGrpSpPr/>
          <p:nvPr/>
        </p:nvGrpSpPr>
        <p:grpSpPr>
          <a:xfrm>
            <a:off x="4572000" y="4600849"/>
            <a:ext cx="480446" cy="480446"/>
            <a:chOff x="0" y="0"/>
            <a:chExt cx="812800" cy="812800"/>
          </a:xfrm>
        </p:grpSpPr>
        <p:sp>
          <p:nvSpPr>
            <p:cNvPr id="25" name="Google Shape;25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E435E"/>
            </a:solidFill>
            <a:ln>
              <a:noFill/>
            </a:ln>
          </p:spPr>
        </p:sp>
        <p:sp>
          <p:nvSpPr>
            <p:cNvPr id="26" name="Google Shape;26;p4"/>
            <p:cNvSpPr txBox="1"/>
            <p:nvPr/>
          </p:nvSpPr>
          <p:spPr>
            <a:xfrm>
              <a:off x="190500" y="142875"/>
              <a:ext cx="431700" cy="4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548594" y="633850"/>
            <a:ext cx="81843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"/>
              <a:buNone/>
              <a:defRPr b="1" cap="none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0519" y="3018038"/>
            <a:ext cx="3886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cxnSp>
        <p:nvCxnSpPr>
          <p:cNvPr id="30" name="Google Shape;30;p5"/>
          <p:cNvCxnSpPr/>
          <p:nvPr/>
        </p:nvCxnSpPr>
        <p:spPr>
          <a:xfrm rot="10800000">
            <a:off x="-380400" y="4841048"/>
            <a:ext cx="95244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 rot="10800000">
            <a:off x="302138" y="-213300"/>
            <a:ext cx="0" cy="5356800"/>
          </a:xfrm>
          <a:prstGeom prst="straightConnector1">
            <a:avLst/>
          </a:prstGeom>
          <a:noFill/>
          <a:ln cap="flat" cmpd="sng" w="38100">
            <a:solidFill>
              <a:srgbClr val="CE435E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2" name="Google Shape;32;p5"/>
          <p:cNvGrpSpPr/>
          <p:nvPr/>
        </p:nvGrpSpPr>
        <p:grpSpPr>
          <a:xfrm>
            <a:off x="4216403" y="4600849"/>
            <a:ext cx="480446" cy="480446"/>
            <a:chOff x="0" y="0"/>
            <a:chExt cx="812800" cy="812800"/>
          </a:xfrm>
        </p:grpSpPr>
        <p:sp>
          <p:nvSpPr>
            <p:cNvPr id="33" name="Google Shape;33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4" name="Google Shape;34;p5"/>
            <p:cNvSpPr txBox="1"/>
            <p:nvPr/>
          </p:nvSpPr>
          <p:spPr>
            <a:xfrm>
              <a:off x="190500" y="142875"/>
              <a:ext cx="431700" cy="4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162675" y="785363"/>
            <a:ext cx="8818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2362900" y="2118363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458400" y="2118363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162675" y="785363"/>
            <a:ext cx="8818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cxnSp>
        <p:nvCxnSpPr>
          <p:cNvPr id="41" name="Google Shape;41;p7"/>
          <p:cNvCxnSpPr/>
          <p:nvPr/>
        </p:nvCxnSpPr>
        <p:spPr>
          <a:xfrm rot="10800000">
            <a:off x="-380400" y="4841048"/>
            <a:ext cx="95244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" name="Google Shape;42;p7"/>
          <p:cNvCxnSpPr/>
          <p:nvPr/>
        </p:nvCxnSpPr>
        <p:spPr>
          <a:xfrm rot="10800000">
            <a:off x="302138" y="-213300"/>
            <a:ext cx="0" cy="53568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3" name="Google Shape;43;p7"/>
          <p:cNvGrpSpPr/>
          <p:nvPr/>
        </p:nvGrpSpPr>
        <p:grpSpPr>
          <a:xfrm>
            <a:off x="61939" y="274151"/>
            <a:ext cx="480446" cy="480446"/>
            <a:chOff x="0" y="0"/>
            <a:chExt cx="812800" cy="812800"/>
          </a:xfrm>
        </p:grpSpPr>
        <p:sp>
          <p:nvSpPr>
            <p:cNvPr id="44" name="Google Shape;44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E435E"/>
            </a:solidFill>
            <a:ln>
              <a:noFill/>
            </a:ln>
          </p:spPr>
        </p:sp>
        <p:sp>
          <p:nvSpPr>
            <p:cNvPr id="45" name="Google Shape;45;p7"/>
            <p:cNvSpPr txBox="1"/>
            <p:nvPr/>
          </p:nvSpPr>
          <p:spPr>
            <a:xfrm>
              <a:off x="190500" y="142875"/>
              <a:ext cx="431700" cy="4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7"/>
          <p:cNvGrpSpPr/>
          <p:nvPr/>
        </p:nvGrpSpPr>
        <p:grpSpPr>
          <a:xfrm>
            <a:off x="4216403" y="4600849"/>
            <a:ext cx="480446" cy="480446"/>
            <a:chOff x="0" y="0"/>
            <a:chExt cx="812800" cy="812800"/>
          </a:xfrm>
        </p:grpSpPr>
        <p:sp>
          <p:nvSpPr>
            <p:cNvPr id="47" name="Google Shape;47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E435E"/>
            </a:solidFill>
            <a:ln>
              <a:noFill/>
            </a:ln>
          </p:spPr>
        </p:sp>
        <p:sp>
          <p:nvSpPr>
            <p:cNvPr id="48" name="Google Shape;48;p7"/>
            <p:cNvSpPr txBox="1"/>
            <p:nvPr/>
          </p:nvSpPr>
          <p:spPr>
            <a:xfrm>
              <a:off x="190500" y="142875"/>
              <a:ext cx="431700" cy="4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Monserrat" type="picTx">
  <p:cSld name="PICTURE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1050507" y="1811825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1" name="Google Shape;51;p8"/>
          <p:cNvSpPr/>
          <p:nvPr>
            <p:ph idx="2" type="pic"/>
          </p:nvPr>
        </p:nvSpPr>
        <p:spPr>
          <a:xfrm>
            <a:off x="4542088" y="857250"/>
            <a:ext cx="3789600" cy="28422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1050507" y="2565019"/>
            <a:ext cx="2743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cxnSp>
        <p:nvCxnSpPr>
          <p:cNvPr id="53" name="Google Shape;53;p8"/>
          <p:cNvCxnSpPr/>
          <p:nvPr/>
        </p:nvCxnSpPr>
        <p:spPr>
          <a:xfrm rot="10800000">
            <a:off x="-380400" y="4841048"/>
            <a:ext cx="95244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8"/>
          <p:cNvCxnSpPr/>
          <p:nvPr/>
        </p:nvCxnSpPr>
        <p:spPr>
          <a:xfrm rot="10800000">
            <a:off x="302138" y="-213300"/>
            <a:ext cx="0" cy="5356800"/>
          </a:xfrm>
          <a:prstGeom prst="straightConnector1">
            <a:avLst/>
          </a:prstGeom>
          <a:noFill/>
          <a:ln cap="flat" cmpd="sng" w="38100">
            <a:solidFill>
              <a:srgbClr val="CE435E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5" name="Google Shape;55;p8"/>
          <p:cNvGrpSpPr/>
          <p:nvPr/>
        </p:nvGrpSpPr>
        <p:grpSpPr>
          <a:xfrm>
            <a:off x="61939" y="857250"/>
            <a:ext cx="480446" cy="480446"/>
            <a:chOff x="0" y="0"/>
            <a:chExt cx="812800" cy="812800"/>
          </a:xfrm>
        </p:grpSpPr>
        <p:sp>
          <p:nvSpPr>
            <p:cNvPr id="56" name="Google Shape;56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7" name="Google Shape;57;p8"/>
            <p:cNvSpPr txBox="1"/>
            <p:nvPr/>
          </p:nvSpPr>
          <p:spPr>
            <a:xfrm>
              <a:off x="190500" y="142875"/>
              <a:ext cx="431700" cy="4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8"/>
          <p:cNvGrpSpPr/>
          <p:nvPr/>
        </p:nvGrpSpPr>
        <p:grpSpPr>
          <a:xfrm>
            <a:off x="855503" y="4701898"/>
            <a:ext cx="278303" cy="278303"/>
            <a:chOff x="0" y="0"/>
            <a:chExt cx="812800" cy="812800"/>
          </a:xfrm>
        </p:grpSpPr>
        <p:sp>
          <p:nvSpPr>
            <p:cNvPr id="59" name="Google Shape;59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0" name="Google Shape;60;p8"/>
            <p:cNvSpPr txBox="1"/>
            <p:nvPr/>
          </p:nvSpPr>
          <p:spPr>
            <a:xfrm>
              <a:off x="190500" y="142875"/>
              <a:ext cx="431700" cy="4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62675" y="785363"/>
            <a:ext cx="8818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Black Ops One"/>
              <a:buNone/>
              <a:defRPr i="0" sz="4500" u="none" cap="none" strike="noStrike">
                <a:solidFill>
                  <a:srgbClr val="FFFFFF"/>
                </a:solidFill>
                <a:latin typeface="Black Ops One"/>
                <a:ea typeface="Black Ops One"/>
                <a:cs typeface="Black Ops One"/>
                <a:sym typeface="Black Ops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6475" y="2447444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9845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•"/>
              <a:defRPr i="0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–"/>
              <a:defRPr i="0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9845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•"/>
              <a:defRPr i="0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9845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–"/>
              <a:defRPr i="0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845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»"/>
              <a:defRPr i="0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845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•"/>
              <a:defRPr i="0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845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•"/>
              <a:defRPr i="0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845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•"/>
              <a:defRPr i="0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845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•"/>
              <a:defRPr i="0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ctrTitle"/>
          </p:nvPr>
        </p:nvSpPr>
        <p:spPr>
          <a:xfrm>
            <a:off x="171450" y="1144638"/>
            <a:ext cx="8801100" cy="15066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latin typeface="Poppins"/>
                <a:ea typeface="Poppins"/>
                <a:cs typeface="Poppins"/>
                <a:sym typeface="Poppins"/>
              </a:rPr>
              <a:t>MileStone #1</a:t>
            </a:r>
            <a:endParaRPr b="1" sz="5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9"/>
          <p:cNvSpPr txBox="1"/>
          <p:nvPr>
            <p:ph idx="1" type="subTitle"/>
          </p:nvPr>
        </p:nvSpPr>
        <p:spPr>
          <a:xfrm>
            <a:off x="1346838" y="3189988"/>
            <a:ext cx="6450300" cy="8763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rm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2200">
                <a:latin typeface="Poppins"/>
                <a:ea typeface="Poppins"/>
                <a:cs typeface="Poppins"/>
                <a:sym typeface="Poppins"/>
              </a:rPr>
              <a:t>By: Kiwi Calvin Bear Squid</a:t>
            </a:r>
            <a:endParaRPr b="1" sz="22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88016"/>
            <a:ext cx="9144001" cy="281411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613825" y="3783800"/>
            <a:ext cx="4102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6957"/>
            <a:ext cx="9144000" cy="351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/>
        </p:nvSpPr>
        <p:spPr>
          <a:xfrm>
            <a:off x="3022800" y="2134875"/>
            <a:ext cx="3041700" cy="1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Runtimes</a:t>
            </a:r>
            <a:endParaRPr b="1" sz="4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503800" y="365625"/>
            <a:ext cx="8331600" cy="5715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Query Runtimes for number of Records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788" y="1460975"/>
            <a:ext cx="3994425" cy="240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-791950" y="2000250"/>
            <a:ext cx="5906700" cy="5715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Num Order Choice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8800" y="150625"/>
            <a:ext cx="3577624" cy="22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8800" y="2476275"/>
            <a:ext cx="3577625" cy="2215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800" y="3838875"/>
            <a:ext cx="4910074" cy="92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226675" y="2657550"/>
            <a:ext cx="36462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Comparing runtimes for different numbers of order choices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203900" y="1688750"/>
            <a:ext cx="4662600" cy="5715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Num Base Pages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6974" y="126650"/>
            <a:ext cx="3583300" cy="22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6975" y="2431725"/>
            <a:ext cx="3583300" cy="222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900" y="3500874"/>
            <a:ext cx="4885739" cy="12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203900" y="2330100"/>
            <a:ext cx="36462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Comparing runtimes for d</a:t>
            </a:r>
            <a:r>
              <a:rPr lang="en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ifferent</a:t>
            </a:r>
            <a:r>
              <a:rPr lang="en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numbers of base pages 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283675" y="430325"/>
            <a:ext cx="4662600" cy="5715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/>
              <a:t>Our Structure</a:t>
            </a:r>
            <a:endParaRPr b="1"/>
          </a:p>
        </p:txBody>
      </p:sp>
      <p:sp>
        <p:nvSpPr>
          <p:cNvPr id="72" name="Google Shape;72;p10"/>
          <p:cNvSpPr/>
          <p:nvPr/>
        </p:nvSpPr>
        <p:spPr>
          <a:xfrm>
            <a:off x="637675" y="1230025"/>
            <a:ext cx="2331300" cy="326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0"/>
          <p:cNvSpPr/>
          <p:nvPr/>
        </p:nvSpPr>
        <p:spPr>
          <a:xfrm>
            <a:off x="3406350" y="1250225"/>
            <a:ext cx="2331300" cy="326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6175025" y="1230025"/>
            <a:ext cx="2331300" cy="3266700"/>
          </a:xfrm>
          <a:prstGeom prst="roundRect">
            <a:avLst>
              <a:gd fmla="val 16667" name="adj"/>
            </a:avLst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0"/>
          <p:cNvSpPr txBox="1"/>
          <p:nvPr/>
        </p:nvSpPr>
        <p:spPr>
          <a:xfrm>
            <a:off x="637825" y="1250225"/>
            <a:ext cx="2331300" cy="3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Stores our data in a </a:t>
            </a:r>
            <a:r>
              <a:rPr b="1"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columnar form, 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with base pages, tail pages, and meta datas.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Data </a:t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Models</a:t>
            </a:r>
            <a:endParaRPr b="1"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0"/>
          <p:cNvSpPr txBox="1"/>
          <p:nvPr/>
        </p:nvSpPr>
        <p:spPr>
          <a:xfrm>
            <a:off x="3406350" y="1250225"/>
            <a:ext cx="2331300" cy="3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Manages the data structure, maintaining page ranges, directory, and maps RIDS to the necessary locations.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Bufferpool Management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0"/>
          <p:cNvSpPr txBox="1"/>
          <p:nvPr/>
        </p:nvSpPr>
        <p:spPr>
          <a:xfrm>
            <a:off x="6174875" y="1250225"/>
            <a:ext cx="2331300" cy="3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Provides the table functions, improving the ways to access data.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Queries</a:t>
            </a:r>
            <a:endParaRPr b="1"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Data modelling - Free seo and web icons" id="78" name="Google Shape;7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9400" y="1503500"/>
            <a:ext cx="1125050" cy="112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0625" y="1503500"/>
            <a:ext cx="1062400" cy="10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8286" y="1402311"/>
            <a:ext cx="1264775" cy="126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125" y="0"/>
            <a:ext cx="592602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7075" y="302113"/>
            <a:ext cx="3835925" cy="438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title"/>
          </p:nvPr>
        </p:nvSpPr>
        <p:spPr>
          <a:xfrm>
            <a:off x="340675" y="435550"/>
            <a:ext cx="4318200" cy="5715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Index</a:t>
            </a:r>
            <a:endParaRPr/>
          </a:p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888463" y="2069244"/>
            <a:ext cx="4114800" cy="22632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4825"/>
            <a:ext cx="9143999" cy="4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0" y="0"/>
            <a:ext cx="4662600" cy="5715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Queries: Insert</a:t>
            </a:r>
            <a:endParaRPr/>
          </a:p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888463" y="2069244"/>
            <a:ext cx="4114800" cy="22632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825"/>
            <a:ext cx="9144000" cy="415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888463" y="2069244"/>
            <a:ext cx="4114800" cy="22632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19451"/>
            <a:ext cx="9144000" cy="3866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thletic Trainer Portfolio Presentation">
  <a:themeElements>
    <a:clrScheme name="Office">
      <a:dk1>
        <a:srgbClr val="2E2E2E"/>
      </a:dk1>
      <a:lt1>
        <a:srgbClr val="FFFFFF"/>
      </a:lt1>
      <a:dk2>
        <a:srgbClr val="888888"/>
      </a:dk2>
      <a:lt2>
        <a:srgbClr val="CE435E"/>
      </a:lt2>
      <a:accent1>
        <a:srgbClr val="A6A6A6"/>
      </a:accent1>
      <a:accent2>
        <a:srgbClr val="2E2E2E"/>
      </a:accent2>
      <a:accent3>
        <a:srgbClr val="888888"/>
      </a:accent3>
      <a:accent4>
        <a:srgbClr val="A6A6A6"/>
      </a:accent4>
      <a:accent5>
        <a:srgbClr val="CE435E"/>
      </a:accent5>
      <a:accent6>
        <a:srgbClr val="A6A6A6"/>
      </a:accent6>
      <a:hlink>
        <a:srgbClr val="CE435E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